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01A"/>
    <a:srgbClr val="025959"/>
    <a:srgbClr val="FF6824"/>
    <a:srgbClr val="004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e Vieira" userId="dd2ea56b-04bb-4706-8e23-f1068dad55f3" providerId="ADAL" clId="{0F004626-BA03-48E3-9633-2B22B6919B28}"/>
    <pc:docChg chg="custSel modSld">
      <pc:chgData name="Viviane Vieira" userId="dd2ea56b-04bb-4706-8e23-f1068dad55f3" providerId="ADAL" clId="{0F004626-BA03-48E3-9633-2B22B6919B28}" dt="2025-08-12T16:46:18.119" v="0" actId="478"/>
      <pc:docMkLst>
        <pc:docMk/>
      </pc:docMkLst>
      <pc:sldChg chg="delSp mod">
        <pc:chgData name="Viviane Vieira" userId="dd2ea56b-04bb-4706-8e23-f1068dad55f3" providerId="ADAL" clId="{0F004626-BA03-48E3-9633-2B22B6919B28}" dt="2025-08-12T16:46:18.119" v="0" actId="478"/>
        <pc:sldMkLst>
          <pc:docMk/>
          <pc:sldMk cId="4285918367" sldId="256"/>
        </pc:sldMkLst>
        <pc:spChg chg="del">
          <ac:chgData name="Viviane Vieira" userId="dd2ea56b-04bb-4706-8e23-f1068dad55f3" providerId="ADAL" clId="{0F004626-BA03-48E3-9633-2B22B6919B28}" dt="2025-08-12T16:46:18.119" v="0" actId="478"/>
          <ac:spMkLst>
            <pc:docMk/>
            <pc:sldMk cId="4285918367" sldId="256"/>
            <ac:spMk id="12" creationId="{86074CB6-6454-F2FE-68D7-500E479A42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9D2F-25A8-4683-BDA9-4C73F8DE3B15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E1191-34D8-46CF-9110-D51D338F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7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E1191-34D8-46CF-9110-D51D338F1FE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0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48210-F96E-9AF3-4799-43755094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D93C80-63CD-4AD5-DE01-17B3E0348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93ACA5-B50C-5338-53A0-311529F8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F1BC-A7C9-435C-A5A9-88AABB9EEAFE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A7F535-C358-33EE-5519-483153E4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3065E0-A5D7-C9A4-C237-BDF96464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1550-C173-4E1D-B68A-C98274906215}" type="slidenum">
              <a:rPr lang="pt-BR" smtClean="0"/>
              <a:t>‹nº›</a:t>
            </a:fld>
            <a:endParaRPr lang="pt-BR"/>
          </a:p>
        </p:txBody>
      </p:sp>
      <p:pic>
        <p:nvPicPr>
          <p:cNvPr id="12" name="Imagem 11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CD2933E-4A7E-A063-3B86-17F239D9C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30E1BA8-3CB2-7B0B-54D4-C94B1E0E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9E1D50-8E64-5A8E-A226-376D475DD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1407CA-5454-D8BD-29AB-ABFBBDC98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2F1BC-A7C9-435C-A5A9-88AABB9EEAFE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2D42B0-84B3-2A47-611C-266C27BC5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301D62-80DB-BCF2-ED28-1DE4B97A8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0F1550-C173-4E1D-B68A-C9827490621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9F4F15E-61BA-DDA4-4C07-59F0553B9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A40AD9-8DB5-DC3E-627C-71603AB49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pic>
        <p:nvPicPr>
          <p:cNvPr id="9" name="Imagem 8" descr="Mulher sentada olhando para o lado&#10;&#10;O conteúdo gerado por IA pode estar incorreto.">
            <a:extLst>
              <a:ext uri="{FF2B5EF4-FFF2-40B4-BE49-F238E27FC236}">
                <a16:creationId xmlns:a16="http://schemas.microsoft.com/office/drawing/2014/main" id="{59B3FB81-C61F-311C-D7CE-149582206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50" y="0"/>
            <a:ext cx="3117850" cy="6858000"/>
          </a:xfrm>
          <a:prstGeom prst="rect">
            <a:avLst/>
          </a:prstGeom>
        </p:spPr>
      </p:pic>
      <p:pic>
        <p:nvPicPr>
          <p:cNvPr id="11" name="Imagem 10" descr="Placa vermelha com letras brancas&#10;&#10;O conteúdo gerado por IA pode estar incorreto.">
            <a:extLst>
              <a:ext uri="{FF2B5EF4-FFF2-40B4-BE49-F238E27FC236}">
                <a16:creationId xmlns:a16="http://schemas.microsoft.com/office/drawing/2014/main" id="{853A35A1-B5CA-A187-3370-E892D5156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9" y="438248"/>
            <a:ext cx="3585872" cy="12026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8F53B74-4A66-7AC9-4BCB-C8D175D3F592}"/>
              </a:ext>
            </a:extLst>
          </p:cNvPr>
          <p:cNvSpPr txBox="1"/>
          <p:nvPr/>
        </p:nvSpPr>
        <p:spPr>
          <a:xfrm>
            <a:off x="1415203" y="2803636"/>
            <a:ext cx="6576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/>
              <a:t>Noções Básicas de Economia</a:t>
            </a:r>
            <a:endParaRPr lang="pt-BR" sz="5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58C6EE-821C-5F81-8D3E-554F33F4E915}"/>
              </a:ext>
            </a:extLst>
          </p:cNvPr>
          <p:cNvSpPr txBox="1"/>
          <p:nvPr/>
        </p:nvSpPr>
        <p:spPr>
          <a:xfrm>
            <a:off x="1468263" y="4434852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Professor Bruno Soares</a:t>
            </a:r>
          </a:p>
        </p:txBody>
      </p:sp>
    </p:spTree>
    <p:extLst>
      <p:ext uri="{BB962C8B-B14F-4D97-AF65-F5344CB8AC3E}">
        <p14:creationId xmlns:p14="http://schemas.microsoft.com/office/powerpoint/2010/main" val="428591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CFE03-5CD9-7CF3-0A16-A60A567A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4E9DC6-CC25-2A31-FB47-4AB3470C6360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Sistema Financeiro Nacional - SFN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C52579-7CF3-BDB4-68EA-51EFBDDF5CBE}"/>
              </a:ext>
            </a:extLst>
          </p:cNvPr>
          <p:cNvSpPr txBox="1"/>
          <p:nvPr/>
        </p:nvSpPr>
        <p:spPr>
          <a:xfrm>
            <a:off x="1415203" y="1443133"/>
            <a:ext cx="1011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b="1" dirty="0"/>
              <a:t>Objetivo: </a:t>
            </a:r>
            <a:r>
              <a:rPr lang="pt-BR" sz="2000" dirty="0"/>
              <a:t>Facilitar a transferência de recursos entre </a:t>
            </a:r>
            <a:r>
              <a:rPr lang="pt-BR" sz="2000" b="1" dirty="0"/>
              <a:t>tomadores</a:t>
            </a:r>
            <a:r>
              <a:rPr lang="pt-BR" sz="2000" dirty="0"/>
              <a:t> e </a:t>
            </a:r>
            <a:r>
              <a:rPr lang="pt-BR" sz="2000" b="1" dirty="0"/>
              <a:t>poupadores.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6B74EE0-182E-51A0-1007-F880B952BD6A}"/>
              </a:ext>
            </a:extLst>
          </p:cNvPr>
          <p:cNvSpPr/>
          <p:nvPr/>
        </p:nvSpPr>
        <p:spPr bwMode="auto">
          <a:xfrm>
            <a:off x="2874458" y="2908422"/>
            <a:ext cx="1247166" cy="1034159"/>
          </a:xfrm>
          <a:custGeom>
            <a:avLst/>
            <a:gdLst/>
            <a:ahLst/>
            <a:cxnLst/>
            <a:rect l="l" t="t" r="r" b="b"/>
            <a:pathLst>
              <a:path w="1120139" h="988695" extrusionOk="0">
                <a:moveTo>
                  <a:pt x="1120139" y="278764"/>
                </a:moveTo>
                <a:lnTo>
                  <a:pt x="784860" y="0"/>
                </a:lnTo>
                <a:lnTo>
                  <a:pt x="784860" y="133985"/>
                </a:lnTo>
                <a:lnTo>
                  <a:pt x="644525" y="133985"/>
                </a:lnTo>
                <a:lnTo>
                  <a:pt x="586105" y="135889"/>
                </a:lnTo>
                <a:lnTo>
                  <a:pt x="528955" y="140970"/>
                </a:lnTo>
                <a:lnTo>
                  <a:pt x="473710" y="149225"/>
                </a:lnTo>
                <a:lnTo>
                  <a:pt x="419735" y="160654"/>
                </a:lnTo>
                <a:lnTo>
                  <a:pt x="368300" y="174625"/>
                </a:lnTo>
                <a:lnTo>
                  <a:pt x="319405" y="191770"/>
                </a:lnTo>
                <a:lnTo>
                  <a:pt x="273050" y="211454"/>
                </a:lnTo>
                <a:lnTo>
                  <a:pt x="229869" y="233045"/>
                </a:lnTo>
                <a:lnTo>
                  <a:pt x="189230" y="257810"/>
                </a:lnTo>
                <a:lnTo>
                  <a:pt x="151764" y="284479"/>
                </a:lnTo>
                <a:lnTo>
                  <a:pt x="118110" y="313054"/>
                </a:lnTo>
                <a:lnTo>
                  <a:pt x="88264" y="343535"/>
                </a:lnTo>
                <a:lnTo>
                  <a:pt x="62230" y="375920"/>
                </a:lnTo>
                <a:lnTo>
                  <a:pt x="40005" y="409575"/>
                </a:lnTo>
                <a:lnTo>
                  <a:pt x="22860" y="444500"/>
                </a:lnTo>
                <a:lnTo>
                  <a:pt x="10160" y="481329"/>
                </a:lnTo>
                <a:lnTo>
                  <a:pt x="2539" y="518795"/>
                </a:lnTo>
                <a:lnTo>
                  <a:pt x="0" y="557529"/>
                </a:lnTo>
                <a:lnTo>
                  <a:pt x="0" y="988695"/>
                </a:lnTo>
                <a:lnTo>
                  <a:pt x="335280" y="988695"/>
                </a:lnTo>
                <a:lnTo>
                  <a:pt x="335280" y="557529"/>
                </a:lnTo>
                <a:lnTo>
                  <a:pt x="341630" y="530225"/>
                </a:lnTo>
                <a:lnTo>
                  <a:pt x="387985" y="482600"/>
                </a:lnTo>
                <a:lnTo>
                  <a:pt x="426085" y="462279"/>
                </a:lnTo>
                <a:lnTo>
                  <a:pt x="471805" y="446404"/>
                </a:lnTo>
                <a:lnTo>
                  <a:pt x="523875" y="433704"/>
                </a:lnTo>
                <a:lnTo>
                  <a:pt x="582294" y="426085"/>
                </a:lnTo>
                <a:lnTo>
                  <a:pt x="644525" y="423545"/>
                </a:lnTo>
                <a:lnTo>
                  <a:pt x="784860" y="423545"/>
                </a:lnTo>
                <a:lnTo>
                  <a:pt x="784860" y="557529"/>
                </a:lnTo>
                <a:lnTo>
                  <a:pt x="1120139" y="278764"/>
                </a:lnTo>
                <a:close/>
              </a:path>
            </a:pathLst>
          </a:custGeom>
          <a:ln w="7620">
            <a:solidFill>
              <a:srgbClr val="0259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71EE6C5-FAFB-8BC8-769A-0BF2F3081D5F}"/>
              </a:ext>
            </a:extLst>
          </p:cNvPr>
          <p:cNvSpPr/>
          <p:nvPr/>
        </p:nvSpPr>
        <p:spPr bwMode="auto">
          <a:xfrm>
            <a:off x="4704452" y="2706082"/>
            <a:ext cx="2359507" cy="832345"/>
          </a:xfrm>
          <a:custGeom>
            <a:avLst/>
            <a:gdLst/>
            <a:ahLst/>
            <a:cxnLst/>
            <a:rect l="l" t="t" r="r" b="b"/>
            <a:pathLst>
              <a:path w="2555875" h="865505" extrusionOk="0">
                <a:moveTo>
                  <a:pt x="2411095" y="0"/>
                </a:moveTo>
                <a:lnTo>
                  <a:pt x="144780" y="0"/>
                </a:lnTo>
                <a:lnTo>
                  <a:pt x="98425" y="7619"/>
                </a:lnTo>
                <a:lnTo>
                  <a:pt x="59055" y="27939"/>
                </a:lnTo>
                <a:lnTo>
                  <a:pt x="27305" y="59689"/>
                </a:lnTo>
                <a:lnTo>
                  <a:pt x="6985" y="99059"/>
                </a:lnTo>
                <a:lnTo>
                  <a:pt x="0" y="144779"/>
                </a:lnTo>
                <a:lnTo>
                  <a:pt x="0" y="720725"/>
                </a:lnTo>
                <a:lnTo>
                  <a:pt x="6985" y="766444"/>
                </a:lnTo>
                <a:lnTo>
                  <a:pt x="27305" y="805814"/>
                </a:lnTo>
                <a:lnTo>
                  <a:pt x="59055" y="837564"/>
                </a:lnTo>
                <a:lnTo>
                  <a:pt x="98425" y="858519"/>
                </a:lnTo>
                <a:lnTo>
                  <a:pt x="144780" y="865504"/>
                </a:lnTo>
                <a:lnTo>
                  <a:pt x="2411095" y="865504"/>
                </a:lnTo>
                <a:lnTo>
                  <a:pt x="2456179" y="858519"/>
                </a:lnTo>
                <a:lnTo>
                  <a:pt x="2496185" y="837564"/>
                </a:lnTo>
                <a:lnTo>
                  <a:pt x="2527300" y="805814"/>
                </a:lnTo>
                <a:lnTo>
                  <a:pt x="2548254" y="766444"/>
                </a:lnTo>
                <a:lnTo>
                  <a:pt x="2555875" y="720725"/>
                </a:lnTo>
                <a:lnTo>
                  <a:pt x="2555875" y="144779"/>
                </a:lnTo>
                <a:lnTo>
                  <a:pt x="2548254" y="99059"/>
                </a:lnTo>
                <a:lnTo>
                  <a:pt x="2527300" y="59689"/>
                </a:lnTo>
                <a:lnTo>
                  <a:pt x="2496185" y="27939"/>
                </a:lnTo>
                <a:lnTo>
                  <a:pt x="2456179" y="7619"/>
                </a:lnTo>
                <a:lnTo>
                  <a:pt x="241109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</a:rPr>
              <a:t>Intermediador</a:t>
            </a:r>
            <a:endParaRPr sz="1600" dirty="0"/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</a:rPr>
              <a:t>(Instituição)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76E29FF8-81CB-3136-BE17-684C9E25568D}"/>
              </a:ext>
            </a:extLst>
          </p:cNvPr>
          <p:cNvSpPr/>
          <p:nvPr/>
        </p:nvSpPr>
        <p:spPr bwMode="auto">
          <a:xfrm>
            <a:off x="7646788" y="3069217"/>
            <a:ext cx="1247166" cy="937477"/>
          </a:xfrm>
          <a:custGeom>
            <a:avLst/>
            <a:gdLst/>
            <a:ahLst/>
            <a:cxnLst/>
            <a:rect l="l" t="t" r="r" b="b"/>
            <a:pathLst>
              <a:path w="1003934" h="908685" extrusionOk="0">
                <a:moveTo>
                  <a:pt x="721994" y="908685"/>
                </a:moveTo>
                <a:lnTo>
                  <a:pt x="1003934" y="637539"/>
                </a:lnTo>
                <a:lnTo>
                  <a:pt x="868679" y="637539"/>
                </a:lnTo>
                <a:lnTo>
                  <a:pt x="868679" y="523239"/>
                </a:lnTo>
                <a:lnTo>
                  <a:pt x="866139" y="469900"/>
                </a:lnTo>
                <a:lnTo>
                  <a:pt x="859789" y="417830"/>
                </a:lnTo>
                <a:lnTo>
                  <a:pt x="848994" y="367664"/>
                </a:lnTo>
                <a:lnTo>
                  <a:pt x="835025" y="320039"/>
                </a:lnTo>
                <a:lnTo>
                  <a:pt x="816609" y="274320"/>
                </a:lnTo>
                <a:lnTo>
                  <a:pt x="795019" y="231139"/>
                </a:lnTo>
                <a:lnTo>
                  <a:pt x="770254" y="190500"/>
                </a:lnTo>
                <a:lnTo>
                  <a:pt x="742950" y="153670"/>
                </a:lnTo>
                <a:lnTo>
                  <a:pt x="712469" y="120014"/>
                </a:lnTo>
                <a:lnTo>
                  <a:pt x="679450" y="89535"/>
                </a:lnTo>
                <a:lnTo>
                  <a:pt x="643889" y="63500"/>
                </a:lnTo>
                <a:lnTo>
                  <a:pt x="606425" y="41275"/>
                </a:lnTo>
                <a:lnTo>
                  <a:pt x="566419" y="23495"/>
                </a:lnTo>
                <a:lnTo>
                  <a:pt x="525779" y="10795"/>
                </a:lnTo>
                <a:lnTo>
                  <a:pt x="482600" y="3175"/>
                </a:lnTo>
                <a:lnTo>
                  <a:pt x="438784" y="0"/>
                </a:lnTo>
                <a:lnTo>
                  <a:pt x="0" y="0"/>
                </a:lnTo>
                <a:lnTo>
                  <a:pt x="0" y="273050"/>
                </a:lnTo>
                <a:lnTo>
                  <a:pt x="438784" y="273050"/>
                </a:lnTo>
                <a:lnTo>
                  <a:pt x="469900" y="279400"/>
                </a:lnTo>
                <a:lnTo>
                  <a:pt x="523239" y="328295"/>
                </a:lnTo>
                <a:lnTo>
                  <a:pt x="544829" y="367030"/>
                </a:lnTo>
                <a:lnTo>
                  <a:pt x="560704" y="413385"/>
                </a:lnTo>
                <a:lnTo>
                  <a:pt x="570864" y="466089"/>
                </a:lnTo>
                <a:lnTo>
                  <a:pt x="574675" y="523239"/>
                </a:lnTo>
                <a:lnTo>
                  <a:pt x="574675" y="637539"/>
                </a:lnTo>
                <a:lnTo>
                  <a:pt x="438784" y="637539"/>
                </a:lnTo>
                <a:lnTo>
                  <a:pt x="721994" y="908685"/>
                </a:lnTo>
                <a:close/>
              </a:path>
            </a:pathLst>
          </a:custGeom>
          <a:ln w="7620">
            <a:solidFill>
              <a:srgbClr val="0259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9FA4932-7CE7-97F2-99FD-5AACE14544EE}"/>
              </a:ext>
            </a:extLst>
          </p:cNvPr>
          <p:cNvSpPr/>
          <p:nvPr/>
        </p:nvSpPr>
        <p:spPr bwMode="auto">
          <a:xfrm>
            <a:off x="2204947" y="4311326"/>
            <a:ext cx="1784080" cy="937476"/>
          </a:xfrm>
          <a:custGeom>
            <a:avLst/>
            <a:gdLst/>
            <a:ahLst/>
            <a:cxnLst/>
            <a:rect l="l" t="t" r="r" b="b"/>
            <a:pathLst>
              <a:path w="2555875" h="865505" extrusionOk="0">
                <a:moveTo>
                  <a:pt x="2411095" y="0"/>
                </a:moveTo>
                <a:lnTo>
                  <a:pt x="144780" y="0"/>
                </a:lnTo>
                <a:lnTo>
                  <a:pt x="98425" y="7619"/>
                </a:lnTo>
                <a:lnTo>
                  <a:pt x="59055" y="27939"/>
                </a:lnTo>
                <a:lnTo>
                  <a:pt x="27305" y="59689"/>
                </a:lnTo>
                <a:lnTo>
                  <a:pt x="6985" y="99059"/>
                </a:lnTo>
                <a:lnTo>
                  <a:pt x="0" y="144779"/>
                </a:lnTo>
                <a:lnTo>
                  <a:pt x="0" y="720725"/>
                </a:lnTo>
                <a:lnTo>
                  <a:pt x="6985" y="766444"/>
                </a:lnTo>
                <a:lnTo>
                  <a:pt x="27305" y="805814"/>
                </a:lnTo>
                <a:lnTo>
                  <a:pt x="59055" y="837564"/>
                </a:lnTo>
                <a:lnTo>
                  <a:pt x="98425" y="858519"/>
                </a:lnTo>
                <a:lnTo>
                  <a:pt x="144780" y="865504"/>
                </a:lnTo>
                <a:lnTo>
                  <a:pt x="2411095" y="865504"/>
                </a:lnTo>
                <a:lnTo>
                  <a:pt x="2456179" y="858519"/>
                </a:lnTo>
                <a:lnTo>
                  <a:pt x="2496185" y="837564"/>
                </a:lnTo>
                <a:lnTo>
                  <a:pt x="2527300" y="805814"/>
                </a:lnTo>
                <a:lnTo>
                  <a:pt x="2548254" y="766444"/>
                </a:lnTo>
                <a:lnTo>
                  <a:pt x="2555875" y="720725"/>
                </a:lnTo>
                <a:lnTo>
                  <a:pt x="2555875" y="144779"/>
                </a:lnTo>
                <a:lnTo>
                  <a:pt x="2548254" y="99059"/>
                </a:lnTo>
                <a:lnTo>
                  <a:pt x="2527300" y="59689"/>
                </a:lnTo>
                <a:lnTo>
                  <a:pt x="2496185" y="27939"/>
                </a:lnTo>
                <a:lnTo>
                  <a:pt x="2456179" y="7619"/>
                </a:lnTo>
                <a:lnTo>
                  <a:pt x="241109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Poupador </a:t>
            </a:r>
            <a:endParaRPr sz="1400" dirty="0"/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ou</a:t>
            </a:r>
            <a:endParaRPr sz="1400" dirty="0"/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Superavitário</a:t>
            </a:r>
            <a:endParaRPr sz="1400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1E3C849E-7E1E-C573-116C-90E29B434CF2}"/>
              </a:ext>
            </a:extLst>
          </p:cNvPr>
          <p:cNvSpPr/>
          <p:nvPr/>
        </p:nvSpPr>
        <p:spPr bwMode="auto">
          <a:xfrm>
            <a:off x="7646788" y="4311326"/>
            <a:ext cx="1784080" cy="937476"/>
          </a:xfrm>
          <a:custGeom>
            <a:avLst/>
            <a:gdLst/>
            <a:ahLst/>
            <a:cxnLst/>
            <a:rect l="l" t="t" r="r" b="b"/>
            <a:pathLst>
              <a:path w="2555875" h="865505" extrusionOk="0">
                <a:moveTo>
                  <a:pt x="2411095" y="0"/>
                </a:moveTo>
                <a:lnTo>
                  <a:pt x="144780" y="0"/>
                </a:lnTo>
                <a:lnTo>
                  <a:pt x="98425" y="7619"/>
                </a:lnTo>
                <a:lnTo>
                  <a:pt x="59055" y="27939"/>
                </a:lnTo>
                <a:lnTo>
                  <a:pt x="27305" y="59689"/>
                </a:lnTo>
                <a:lnTo>
                  <a:pt x="6985" y="99059"/>
                </a:lnTo>
                <a:lnTo>
                  <a:pt x="0" y="144779"/>
                </a:lnTo>
                <a:lnTo>
                  <a:pt x="0" y="720725"/>
                </a:lnTo>
                <a:lnTo>
                  <a:pt x="6985" y="766444"/>
                </a:lnTo>
                <a:lnTo>
                  <a:pt x="27305" y="805814"/>
                </a:lnTo>
                <a:lnTo>
                  <a:pt x="59055" y="837564"/>
                </a:lnTo>
                <a:lnTo>
                  <a:pt x="98425" y="858519"/>
                </a:lnTo>
                <a:lnTo>
                  <a:pt x="144780" y="865504"/>
                </a:lnTo>
                <a:lnTo>
                  <a:pt x="2411095" y="865504"/>
                </a:lnTo>
                <a:lnTo>
                  <a:pt x="2456179" y="858519"/>
                </a:lnTo>
                <a:lnTo>
                  <a:pt x="2496185" y="837564"/>
                </a:lnTo>
                <a:lnTo>
                  <a:pt x="2527300" y="805814"/>
                </a:lnTo>
                <a:lnTo>
                  <a:pt x="2548254" y="766444"/>
                </a:lnTo>
                <a:lnTo>
                  <a:pt x="2555875" y="720725"/>
                </a:lnTo>
                <a:lnTo>
                  <a:pt x="2555875" y="144779"/>
                </a:lnTo>
                <a:lnTo>
                  <a:pt x="2548254" y="99059"/>
                </a:lnTo>
                <a:lnTo>
                  <a:pt x="2527300" y="59689"/>
                </a:lnTo>
                <a:lnTo>
                  <a:pt x="2496185" y="27939"/>
                </a:lnTo>
                <a:lnTo>
                  <a:pt x="2456179" y="7619"/>
                </a:lnTo>
                <a:lnTo>
                  <a:pt x="24110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Tomador</a:t>
            </a:r>
            <a:endParaRPr sz="1400" dirty="0"/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ou</a:t>
            </a:r>
            <a:endParaRPr sz="1400" dirty="0"/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Deficitário</a:t>
            </a:r>
            <a:endParaRPr sz="1400" dirty="0"/>
          </a:p>
        </p:txBody>
      </p:sp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E1C1987D-309E-0BC5-0EDF-F5D277131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30" y="4333062"/>
            <a:ext cx="938283" cy="938283"/>
          </a:xfrm>
          <a:prstGeom prst="rect">
            <a:avLst/>
          </a:prstGeom>
        </p:spPr>
      </p:pic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550EA854-32CF-0344-4B65-DBB03B827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5" y="4355489"/>
            <a:ext cx="938283" cy="938283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8A2954C0-563B-2C39-BBCA-02E1CAD23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49" y="2004456"/>
            <a:ext cx="812719" cy="8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4C22-B1DB-2CDD-E819-29F70FFEA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D96F33-1001-FCB0-28D1-76A437415C28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Os Bancos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D49D4C-C6A6-1C60-E404-A2B6459E44BE}"/>
              </a:ext>
            </a:extLst>
          </p:cNvPr>
          <p:cNvSpPr txBox="1"/>
          <p:nvPr/>
        </p:nvSpPr>
        <p:spPr>
          <a:xfrm>
            <a:off x="1415203" y="1443133"/>
            <a:ext cx="1011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Atuam intermediando a transferência de recursos entre </a:t>
            </a:r>
            <a:r>
              <a:rPr lang="pt-BR" sz="2000" b="1" dirty="0"/>
              <a:t>tomadores</a:t>
            </a:r>
            <a:r>
              <a:rPr lang="pt-BR" sz="2000" dirty="0"/>
              <a:t> e </a:t>
            </a:r>
            <a:r>
              <a:rPr lang="pt-BR" sz="2000" b="1" dirty="0"/>
              <a:t>poupadores.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83A9F305-8D75-E50B-5838-6E6E0E61F58D}"/>
              </a:ext>
            </a:extLst>
          </p:cNvPr>
          <p:cNvCxnSpPr>
            <a:cxnSpLocks/>
          </p:cNvCxnSpPr>
          <p:nvPr/>
        </p:nvCxnSpPr>
        <p:spPr bwMode="auto">
          <a:xfrm flipV="1">
            <a:off x="6931941" y="2526557"/>
            <a:ext cx="653086" cy="8113"/>
          </a:xfrm>
          <a:prstGeom prst="straightConnector1">
            <a:avLst/>
          </a:prstGeom>
          <a:ln w="38100">
            <a:solidFill>
              <a:srgbClr val="02595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255CF724-77A7-53E0-952F-FA49E3357C94}"/>
              </a:ext>
            </a:extLst>
          </p:cNvPr>
          <p:cNvCxnSpPr>
            <a:cxnSpLocks/>
          </p:cNvCxnSpPr>
          <p:nvPr/>
        </p:nvCxnSpPr>
        <p:spPr bwMode="auto">
          <a:xfrm flipV="1">
            <a:off x="6931941" y="3470149"/>
            <a:ext cx="653086" cy="8113"/>
          </a:xfrm>
          <a:prstGeom prst="straightConnector1">
            <a:avLst/>
          </a:prstGeom>
          <a:ln w="38100">
            <a:solidFill>
              <a:srgbClr val="02595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D925C8BD-3399-273B-DE74-A7B0C1A127FF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3784" y="4441825"/>
            <a:ext cx="631243" cy="8919"/>
          </a:xfrm>
          <a:prstGeom prst="straightConnector1">
            <a:avLst/>
          </a:prstGeom>
          <a:ln w="38100">
            <a:solidFill>
              <a:srgbClr val="02595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3">
            <a:extLst>
              <a:ext uri="{FF2B5EF4-FFF2-40B4-BE49-F238E27FC236}">
                <a16:creationId xmlns:a16="http://schemas.microsoft.com/office/drawing/2014/main" id="{0E194014-ECBA-4C5E-719B-0C18CCB1A80F}"/>
              </a:ext>
            </a:extLst>
          </p:cNvPr>
          <p:cNvSpPr txBox="1"/>
          <p:nvPr/>
        </p:nvSpPr>
        <p:spPr bwMode="auto">
          <a:xfrm>
            <a:off x="7806685" y="2141678"/>
            <a:ext cx="3890264" cy="844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85"/>
              </a:spcBef>
              <a:defRPr/>
            </a:pPr>
            <a:r>
              <a:rPr lang="pt-BR" dirty="0">
                <a:cs typeface="Tahoma"/>
              </a:rPr>
              <a:t>Conta corrente, Deposito à vista,  deposito à prazo, financia no  curto e médio prazo.</a:t>
            </a:r>
            <a:endParaRPr sz="1400"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6E09B3C-782F-CD78-8CBD-CB642654DF30}"/>
              </a:ext>
            </a:extLst>
          </p:cNvPr>
          <p:cNvSpPr txBox="1"/>
          <p:nvPr/>
        </p:nvSpPr>
        <p:spPr bwMode="auto">
          <a:xfrm>
            <a:off x="7764924" y="3182784"/>
            <a:ext cx="3890264" cy="844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715" algn="just">
              <a:lnSpc>
                <a:spcPct val="100699"/>
              </a:lnSpc>
              <a:spcBef>
                <a:spcPts val="85"/>
              </a:spcBef>
              <a:defRPr/>
            </a:pPr>
            <a:r>
              <a:rPr lang="pt-BR" dirty="0">
                <a:cs typeface="Tahoma"/>
              </a:rPr>
              <a:t>Capta à prazo, financia no médio  e longo prazo, estrutura dívidas,  administra recursos de terceiros.</a:t>
            </a:r>
            <a:endParaRPr sz="1400" dirty="0"/>
          </a:p>
        </p:txBody>
      </p:sp>
      <p:grpSp>
        <p:nvGrpSpPr>
          <p:cNvPr id="43" name="object 6">
            <a:extLst>
              <a:ext uri="{FF2B5EF4-FFF2-40B4-BE49-F238E27FC236}">
                <a16:creationId xmlns:a16="http://schemas.microsoft.com/office/drawing/2014/main" id="{E5D289BE-AE8E-E623-8F60-56C78C6D6620}"/>
              </a:ext>
            </a:extLst>
          </p:cNvPr>
          <p:cNvGrpSpPr/>
          <p:nvPr/>
        </p:nvGrpSpPr>
        <p:grpSpPr bwMode="auto">
          <a:xfrm>
            <a:off x="2587179" y="4259421"/>
            <a:ext cx="940141" cy="399558"/>
            <a:chOff x="2502916" y="3934840"/>
            <a:chExt cx="1163320" cy="461645"/>
          </a:xfrm>
          <a:solidFill>
            <a:srgbClr val="025959"/>
          </a:solidFill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70414773-620C-5AC5-711C-6BBC0D439EEB}"/>
                </a:ext>
              </a:extLst>
            </p:cNvPr>
            <p:cNvSpPr/>
            <p:nvPr/>
          </p:nvSpPr>
          <p:spPr bwMode="auto">
            <a:xfrm>
              <a:off x="2508250" y="3940174"/>
              <a:ext cx="914400" cy="450850"/>
            </a:xfrm>
            <a:custGeom>
              <a:avLst/>
              <a:gdLst/>
              <a:ahLst/>
              <a:cxnLst/>
              <a:rect l="l" t="t" r="r" b="b"/>
              <a:pathLst>
                <a:path w="914400" h="450850" extrusionOk="0">
                  <a:moveTo>
                    <a:pt x="688975" y="0"/>
                  </a:moveTo>
                  <a:lnTo>
                    <a:pt x="0" y="0"/>
                  </a:lnTo>
                  <a:lnTo>
                    <a:pt x="0" y="450850"/>
                  </a:lnTo>
                  <a:lnTo>
                    <a:pt x="688975" y="450850"/>
                  </a:lnTo>
                  <a:lnTo>
                    <a:pt x="914400" y="225425"/>
                  </a:lnTo>
                  <a:lnTo>
                    <a:pt x="68897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E832F90E-63EA-D2DA-3BC9-4DCAD0194913}"/>
                </a:ext>
              </a:extLst>
            </p:cNvPr>
            <p:cNvSpPr/>
            <p:nvPr/>
          </p:nvSpPr>
          <p:spPr bwMode="auto">
            <a:xfrm>
              <a:off x="2508250" y="3940174"/>
              <a:ext cx="914400" cy="450850"/>
            </a:xfrm>
            <a:custGeom>
              <a:avLst/>
              <a:gdLst/>
              <a:ahLst/>
              <a:cxnLst/>
              <a:rect l="l" t="t" r="r" b="b"/>
              <a:pathLst>
                <a:path w="914400" h="450850" extrusionOk="0">
                  <a:moveTo>
                    <a:pt x="0" y="0"/>
                  </a:moveTo>
                  <a:lnTo>
                    <a:pt x="688975" y="0"/>
                  </a:lnTo>
                  <a:lnTo>
                    <a:pt x="914400" y="225425"/>
                  </a:lnTo>
                  <a:lnTo>
                    <a:pt x="688975" y="450850"/>
                  </a:lnTo>
                  <a:lnTo>
                    <a:pt x="0" y="4508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id="{9E1BEF12-E81D-83D6-CB52-796B514097EE}"/>
                </a:ext>
              </a:extLst>
            </p:cNvPr>
            <p:cNvSpPr/>
            <p:nvPr/>
          </p:nvSpPr>
          <p:spPr bwMode="auto">
            <a:xfrm>
              <a:off x="3276600" y="3940174"/>
              <a:ext cx="384175" cy="450850"/>
            </a:xfrm>
            <a:custGeom>
              <a:avLst/>
              <a:gdLst/>
              <a:ahLst/>
              <a:cxnLst/>
              <a:rect l="l" t="t" r="r" b="b"/>
              <a:pathLst>
                <a:path w="384175" h="450850" extrusionOk="0">
                  <a:moveTo>
                    <a:pt x="191770" y="0"/>
                  </a:moveTo>
                  <a:lnTo>
                    <a:pt x="0" y="0"/>
                  </a:lnTo>
                  <a:lnTo>
                    <a:pt x="191770" y="225425"/>
                  </a:lnTo>
                  <a:lnTo>
                    <a:pt x="0" y="450850"/>
                  </a:lnTo>
                  <a:lnTo>
                    <a:pt x="191770" y="450850"/>
                  </a:lnTo>
                  <a:lnTo>
                    <a:pt x="384175" y="225425"/>
                  </a:lnTo>
                  <a:lnTo>
                    <a:pt x="1917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id="{5147B33B-1024-5BCD-C608-FCEF7F949C79}"/>
                </a:ext>
              </a:extLst>
            </p:cNvPr>
            <p:cNvSpPr/>
            <p:nvPr/>
          </p:nvSpPr>
          <p:spPr bwMode="auto">
            <a:xfrm>
              <a:off x="3276600" y="3940174"/>
              <a:ext cx="384175" cy="450850"/>
            </a:xfrm>
            <a:custGeom>
              <a:avLst/>
              <a:gdLst/>
              <a:ahLst/>
              <a:cxnLst/>
              <a:rect l="l" t="t" r="r" b="b"/>
              <a:pathLst>
                <a:path w="384175" h="450850" extrusionOk="0">
                  <a:moveTo>
                    <a:pt x="0" y="0"/>
                  </a:moveTo>
                  <a:lnTo>
                    <a:pt x="191770" y="0"/>
                  </a:lnTo>
                  <a:lnTo>
                    <a:pt x="384175" y="225425"/>
                  </a:lnTo>
                  <a:lnTo>
                    <a:pt x="191770" y="450850"/>
                  </a:lnTo>
                  <a:lnTo>
                    <a:pt x="0" y="450850"/>
                  </a:lnTo>
                  <a:lnTo>
                    <a:pt x="191770" y="2254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6">
            <a:extLst>
              <a:ext uri="{FF2B5EF4-FFF2-40B4-BE49-F238E27FC236}">
                <a16:creationId xmlns:a16="http://schemas.microsoft.com/office/drawing/2014/main" id="{EB79D961-FFDA-C2DB-4670-773B0AE3CDC1}"/>
              </a:ext>
            </a:extLst>
          </p:cNvPr>
          <p:cNvGrpSpPr/>
          <p:nvPr/>
        </p:nvGrpSpPr>
        <p:grpSpPr bwMode="auto">
          <a:xfrm>
            <a:off x="2581845" y="2363781"/>
            <a:ext cx="940141" cy="400110"/>
            <a:chOff x="2502916" y="2195576"/>
            <a:chExt cx="1163320" cy="462280"/>
          </a:xfrm>
          <a:solidFill>
            <a:srgbClr val="025959"/>
          </a:solidFill>
        </p:grpSpPr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499AEE94-AD71-5364-709C-B2E46B25C248}"/>
                </a:ext>
              </a:extLst>
            </p:cNvPr>
            <p:cNvSpPr/>
            <p:nvPr/>
          </p:nvSpPr>
          <p:spPr bwMode="auto">
            <a:xfrm>
              <a:off x="2508250" y="2200910"/>
              <a:ext cx="914400" cy="451484"/>
            </a:xfrm>
            <a:custGeom>
              <a:avLst/>
              <a:gdLst/>
              <a:ahLst/>
              <a:cxnLst/>
              <a:rect l="l" t="t" r="r" b="b"/>
              <a:pathLst>
                <a:path w="914400" h="451485" extrusionOk="0">
                  <a:moveTo>
                    <a:pt x="688975" y="0"/>
                  </a:moveTo>
                  <a:lnTo>
                    <a:pt x="0" y="0"/>
                  </a:lnTo>
                  <a:lnTo>
                    <a:pt x="0" y="451485"/>
                  </a:lnTo>
                  <a:lnTo>
                    <a:pt x="688975" y="451485"/>
                  </a:lnTo>
                  <a:lnTo>
                    <a:pt x="914400" y="226060"/>
                  </a:lnTo>
                  <a:lnTo>
                    <a:pt x="688975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455BE860-9D42-03DA-F2B1-058A93B54480}"/>
                </a:ext>
              </a:extLst>
            </p:cNvPr>
            <p:cNvSpPr/>
            <p:nvPr/>
          </p:nvSpPr>
          <p:spPr bwMode="auto">
            <a:xfrm>
              <a:off x="2508250" y="2200910"/>
              <a:ext cx="914400" cy="451484"/>
            </a:xfrm>
            <a:custGeom>
              <a:avLst/>
              <a:gdLst/>
              <a:ahLst/>
              <a:cxnLst/>
              <a:rect l="l" t="t" r="r" b="b"/>
              <a:pathLst>
                <a:path w="914400" h="451485" extrusionOk="0">
                  <a:moveTo>
                    <a:pt x="0" y="0"/>
                  </a:moveTo>
                  <a:lnTo>
                    <a:pt x="688975" y="0"/>
                  </a:lnTo>
                  <a:lnTo>
                    <a:pt x="914400" y="226060"/>
                  </a:lnTo>
                  <a:lnTo>
                    <a:pt x="688975" y="451485"/>
                  </a:lnTo>
                  <a:lnTo>
                    <a:pt x="0" y="451485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D789BB8A-DDDD-C50E-8AD8-22050FE56930}"/>
                </a:ext>
              </a:extLst>
            </p:cNvPr>
            <p:cNvSpPr/>
            <p:nvPr/>
          </p:nvSpPr>
          <p:spPr bwMode="auto">
            <a:xfrm>
              <a:off x="3276600" y="2200910"/>
              <a:ext cx="384175" cy="451484"/>
            </a:xfrm>
            <a:custGeom>
              <a:avLst/>
              <a:gdLst/>
              <a:ahLst/>
              <a:cxnLst/>
              <a:rect l="l" t="t" r="r" b="b"/>
              <a:pathLst>
                <a:path w="384175" h="451485" extrusionOk="0">
                  <a:moveTo>
                    <a:pt x="191770" y="0"/>
                  </a:moveTo>
                  <a:lnTo>
                    <a:pt x="0" y="0"/>
                  </a:lnTo>
                  <a:lnTo>
                    <a:pt x="191770" y="226060"/>
                  </a:lnTo>
                  <a:lnTo>
                    <a:pt x="0" y="451485"/>
                  </a:lnTo>
                  <a:lnTo>
                    <a:pt x="191770" y="451485"/>
                  </a:lnTo>
                  <a:lnTo>
                    <a:pt x="384175" y="226060"/>
                  </a:lnTo>
                  <a:lnTo>
                    <a:pt x="191770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0B562B1B-F668-1066-DFC1-98749C76CCD2}"/>
                </a:ext>
              </a:extLst>
            </p:cNvPr>
            <p:cNvSpPr/>
            <p:nvPr/>
          </p:nvSpPr>
          <p:spPr bwMode="auto">
            <a:xfrm>
              <a:off x="3276600" y="2200910"/>
              <a:ext cx="384175" cy="451484"/>
            </a:xfrm>
            <a:custGeom>
              <a:avLst/>
              <a:gdLst/>
              <a:ahLst/>
              <a:cxnLst/>
              <a:rect l="l" t="t" r="r" b="b"/>
              <a:pathLst>
                <a:path w="384175" h="451485" extrusionOk="0">
                  <a:moveTo>
                    <a:pt x="0" y="0"/>
                  </a:moveTo>
                  <a:lnTo>
                    <a:pt x="191770" y="0"/>
                  </a:lnTo>
                  <a:lnTo>
                    <a:pt x="384175" y="226060"/>
                  </a:lnTo>
                  <a:lnTo>
                    <a:pt x="191770" y="451485"/>
                  </a:lnTo>
                  <a:lnTo>
                    <a:pt x="0" y="451485"/>
                  </a:lnTo>
                  <a:lnTo>
                    <a:pt x="191770" y="226060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26">
            <a:extLst>
              <a:ext uri="{FF2B5EF4-FFF2-40B4-BE49-F238E27FC236}">
                <a16:creationId xmlns:a16="http://schemas.microsoft.com/office/drawing/2014/main" id="{0F149804-2E50-6572-F138-2680DDC4166A}"/>
              </a:ext>
            </a:extLst>
          </p:cNvPr>
          <p:cNvGrpSpPr/>
          <p:nvPr/>
        </p:nvGrpSpPr>
        <p:grpSpPr bwMode="auto">
          <a:xfrm>
            <a:off x="2567443" y="3292835"/>
            <a:ext cx="940141" cy="401208"/>
            <a:chOff x="2480055" y="3109341"/>
            <a:chExt cx="1163320" cy="463550"/>
          </a:xfrm>
          <a:solidFill>
            <a:srgbClr val="025959"/>
          </a:solidFill>
        </p:grpSpPr>
        <p:sp>
          <p:nvSpPr>
            <p:cNvPr id="54" name="object 27">
              <a:extLst>
                <a:ext uri="{FF2B5EF4-FFF2-40B4-BE49-F238E27FC236}">
                  <a16:creationId xmlns:a16="http://schemas.microsoft.com/office/drawing/2014/main" id="{36C091A3-99F6-57E7-BABE-D5C28808C7B8}"/>
                </a:ext>
              </a:extLst>
            </p:cNvPr>
            <p:cNvSpPr/>
            <p:nvPr/>
          </p:nvSpPr>
          <p:spPr bwMode="auto">
            <a:xfrm>
              <a:off x="2485389" y="3114675"/>
              <a:ext cx="914400" cy="452755"/>
            </a:xfrm>
            <a:custGeom>
              <a:avLst/>
              <a:gdLst/>
              <a:ahLst/>
              <a:cxnLst/>
              <a:rect l="l" t="t" r="r" b="b"/>
              <a:pathLst>
                <a:path w="914400" h="452754" extrusionOk="0">
                  <a:moveTo>
                    <a:pt x="688975" y="0"/>
                  </a:moveTo>
                  <a:lnTo>
                    <a:pt x="0" y="0"/>
                  </a:lnTo>
                  <a:lnTo>
                    <a:pt x="0" y="452754"/>
                  </a:lnTo>
                  <a:lnTo>
                    <a:pt x="688975" y="452754"/>
                  </a:lnTo>
                  <a:lnTo>
                    <a:pt x="914400" y="227329"/>
                  </a:lnTo>
                  <a:lnTo>
                    <a:pt x="688975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5" name="object 28">
              <a:extLst>
                <a:ext uri="{FF2B5EF4-FFF2-40B4-BE49-F238E27FC236}">
                  <a16:creationId xmlns:a16="http://schemas.microsoft.com/office/drawing/2014/main" id="{AB964B0E-936C-B035-70BF-2AD3C87080A1}"/>
                </a:ext>
              </a:extLst>
            </p:cNvPr>
            <p:cNvSpPr/>
            <p:nvPr/>
          </p:nvSpPr>
          <p:spPr bwMode="auto">
            <a:xfrm>
              <a:off x="2485389" y="3114675"/>
              <a:ext cx="914400" cy="452755"/>
            </a:xfrm>
            <a:custGeom>
              <a:avLst/>
              <a:gdLst/>
              <a:ahLst/>
              <a:cxnLst/>
              <a:rect l="l" t="t" r="r" b="b"/>
              <a:pathLst>
                <a:path w="914400" h="452754" extrusionOk="0">
                  <a:moveTo>
                    <a:pt x="0" y="0"/>
                  </a:moveTo>
                  <a:lnTo>
                    <a:pt x="688975" y="0"/>
                  </a:lnTo>
                  <a:lnTo>
                    <a:pt x="914400" y="227329"/>
                  </a:lnTo>
                  <a:lnTo>
                    <a:pt x="688975" y="452754"/>
                  </a:lnTo>
                  <a:lnTo>
                    <a:pt x="0" y="452754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object 29">
              <a:extLst>
                <a:ext uri="{FF2B5EF4-FFF2-40B4-BE49-F238E27FC236}">
                  <a16:creationId xmlns:a16="http://schemas.microsoft.com/office/drawing/2014/main" id="{4E470F38-BA5C-F4F3-201F-2F1F0804D375}"/>
                </a:ext>
              </a:extLst>
            </p:cNvPr>
            <p:cNvSpPr/>
            <p:nvPr/>
          </p:nvSpPr>
          <p:spPr bwMode="auto">
            <a:xfrm>
              <a:off x="3253739" y="3114675"/>
              <a:ext cx="384175" cy="452755"/>
            </a:xfrm>
            <a:custGeom>
              <a:avLst/>
              <a:gdLst/>
              <a:ahLst/>
              <a:cxnLst/>
              <a:rect l="l" t="t" r="r" b="b"/>
              <a:pathLst>
                <a:path w="384175" h="452754" extrusionOk="0">
                  <a:moveTo>
                    <a:pt x="191770" y="0"/>
                  </a:moveTo>
                  <a:lnTo>
                    <a:pt x="0" y="0"/>
                  </a:lnTo>
                  <a:lnTo>
                    <a:pt x="191770" y="227329"/>
                  </a:lnTo>
                  <a:lnTo>
                    <a:pt x="0" y="452754"/>
                  </a:lnTo>
                  <a:lnTo>
                    <a:pt x="191770" y="452754"/>
                  </a:lnTo>
                  <a:lnTo>
                    <a:pt x="384175" y="227329"/>
                  </a:lnTo>
                  <a:lnTo>
                    <a:pt x="191770" y="0"/>
                  </a:ln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7" name="object 30">
              <a:extLst>
                <a:ext uri="{FF2B5EF4-FFF2-40B4-BE49-F238E27FC236}">
                  <a16:creationId xmlns:a16="http://schemas.microsoft.com/office/drawing/2014/main" id="{C48AA6FC-B966-C833-F694-8094DC68363C}"/>
                </a:ext>
              </a:extLst>
            </p:cNvPr>
            <p:cNvSpPr/>
            <p:nvPr/>
          </p:nvSpPr>
          <p:spPr bwMode="auto">
            <a:xfrm>
              <a:off x="3253739" y="3114675"/>
              <a:ext cx="384175" cy="452755"/>
            </a:xfrm>
            <a:custGeom>
              <a:avLst/>
              <a:gdLst/>
              <a:ahLst/>
              <a:cxnLst/>
              <a:rect l="l" t="t" r="r" b="b"/>
              <a:pathLst>
                <a:path w="384175" h="452754" extrusionOk="0">
                  <a:moveTo>
                    <a:pt x="0" y="0"/>
                  </a:moveTo>
                  <a:lnTo>
                    <a:pt x="191770" y="0"/>
                  </a:lnTo>
                  <a:lnTo>
                    <a:pt x="384175" y="227329"/>
                  </a:lnTo>
                  <a:lnTo>
                    <a:pt x="191770" y="452754"/>
                  </a:lnTo>
                  <a:lnTo>
                    <a:pt x="0" y="452754"/>
                  </a:lnTo>
                  <a:lnTo>
                    <a:pt x="191770" y="227329"/>
                  </a:lnTo>
                  <a:lnTo>
                    <a:pt x="0" y="0"/>
                  </a:lnTo>
                  <a:close/>
                </a:path>
              </a:pathLst>
            </a:cu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58" name="object 4">
            <a:extLst>
              <a:ext uri="{FF2B5EF4-FFF2-40B4-BE49-F238E27FC236}">
                <a16:creationId xmlns:a16="http://schemas.microsoft.com/office/drawing/2014/main" id="{EE83D639-DEB5-E82E-C307-434D3B67ED42}"/>
              </a:ext>
            </a:extLst>
          </p:cNvPr>
          <p:cNvSpPr txBox="1"/>
          <p:nvPr/>
        </p:nvSpPr>
        <p:spPr bwMode="auto">
          <a:xfrm>
            <a:off x="7764924" y="4200285"/>
            <a:ext cx="3932025" cy="844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60"/>
              </a:spcBef>
              <a:defRPr/>
            </a:pPr>
            <a:r>
              <a:rPr lang="pt-BR" spc="-5" dirty="0">
                <a:cs typeface="Tahoma"/>
              </a:rPr>
              <a:t>Banco com mais de </a:t>
            </a:r>
            <a:r>
              <a:rPr lang="pt-BR" dirty="0">
                <a:cs typeface="Tahoma"/>
              </a:rPr>
              <a:t>1 </a:t>
            </a:r>
            <a:r>
              <a:rPr lang="pt-BR" spc="-5" dirty="0">
                <a:cs typeface="Tahoma"/>
              </a:rPr>
              <a:t>carteira, 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sendo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que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uma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tem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que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ser </a:t>
            </a:r>
            <a:r>
              <a:rPr lang="pt-BR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comercial</a:t>
            </a:r>
            <a:r>
              <a:rPr lang="pt-BR" spc="-15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ou</a:t>
            </a:r>
            <a:r>
              <a:rPr lang="pt-BR" spc="35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de</a:t>
            </a:r>
            <a:r>
              <a:rPr lang="pt-BR" spc="25" dirty="0">
                <a:cs typeface="Tahoma"/>
              </a:rPr>
              <a:t> </a:t>
            </a:r>
            <a:r>
              <a:rPr lang="pt-BR" spc="-5" dirty="0">
                <a:cs typeface="Tahoma"/>
              </a:rPr>
              <a:t>investimentos.</a:t>
            </a:r>
            <a:endParaRPr lang="pt-BR" dirty="0">
              <a:cs typeface="Tahoma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0E5FD350-5D21-3146-5BB7-8F7C65CE38D1}"/>
              </a:ext>
            </a:extLst>
          </p:cNvPr>
          <p:cNvSpPr/>
          <p:nvPr/>
        </p:nvSpPr>
        <p:spPr bwMode="auto">
          <a:xfrm>
            <a:off x="3697467" y="3213757"/>
            <a:ext cx="3054577" cy="596546"/>
          </a:xfrm>
          <a:custGeom>
            <a:avLst/>
            <a:gdLst/>
            <a:ahLst/>
            <a:cxnLst/>
            <a:rect l="l" t="t" r="r" b="b"/>
            <a:pathLst>
              <a:path w="2665095" h="688975" extrusionOk="0">
                <a:moveTo>
                  <a:pt x="2549525" y="0"/>
                </a:moveTo>
                <a:lnTo>
                  <a:pt x="114300" y="0"/>
                </a:lnTo>
                <a:lnTo>
                  <a:pt x="69214" y="8889"/>
                </a:lnTo>
                <a:lnTo>
                  <a:pt x="33019" y="33654"/>
                </a:lnTo>
                <a:lnTo>
                  <a:pt x="8889" y="69850"/>
                </a:lnTo>
                <a:lnTo>
                  <a:pt x="0" y="114300"/>
                </a:lnTo>
                <a:lnTo>
                  <a:pt x="0" y="574675"/>
                </a:lnTo>
                <a:lnTo>
                  <a:pt x="8889" y="618489"/>
                </a:lnTo>
                <a:lnTo>
                  <a:pt x="33019" y="655319"/>
                </a:lnTo>
                <a:lnTo>
                  <a:pt x="69214" y="679450"/>
                </a:lnTo>
                <a:lnTo>
                  <a:pt x="114300" y="688975"/>
                </a:lnTo>
                <a:lnTo>
                  <a:pt x="2549525" y="688975"/>
                </a:lnTo>
                <a:lnTo>
                  <a:pt x="2594610" y="679450"/>
                </a:lnTo>
                <a:lnTo>
                  <a:pt x="2631440" y="655319"/>
                </a:lnTo>
                <a:lnTo>
                  <a:pt x="2656204" y="618489"/>
                </a:lnTo>
                <a:lnTo>
                  <a:pt x="2665094" y="574675"/>
                </a:lnTo>
                <a:lnTo>
                  <a:pt x="2665094" y="114300"/>
                </a:lnTo>
                <a:lnTo>
                  <a:pt x="2656204" y="69850"/>
                </a:lnTo>
                <a:lnTo>
                  <a:pt x="2631440" y="33654"/>
                </a:lnTo>
                <a:lnTo>
                  <a:pt x="2594610" y="8889"/>
                </a:lnTo>
                <a:lnTo>
                  <a:pt x="25495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000" dirty="0"/>
              <a:t>Bancos de Investimentos</a:t>
            </a:r>
            <a:endParaRPr sz="1600" dirty="0"/>
          </a:p>
        </p:txBody>
      </p:sp>
      <p:sp>
        <p:nvSpPr>
          <p:cNvPr id="60" name="object 22">
            <a:extLst>
              <a:ext uri="{FF2B5EF4-FFF2-40B4-BE49-F238E27FC236}">
                <a16:creationId xmlns:a16="http://schemas.microsoft.com/office/drawing/2014/main" id="{536A98BB-D068-FB56-15AB-5448BB26481C}"/>
              </a:ext>
            </a:extLst>
          </p:cNvPr>
          <p:cNvSpPr/>
          <p:nvPr/>
        </p:nvSpPr>
        <p:spPr bwMode="auto">
          <a:xfrm>
            <a:off x="3668649" y="4201897"/>
            <a:ext cx="3054577" cy="596546"/>
          </a:xfrm>
          <a:custGeom>
            <a:avLst/>
            <a:gdLst/>
            <a:ahLst/>
            <a:cxnLst/>
            <a:rect l="l" t="t" r="r" b="b"/>
            <a:pathLst>
              <a:path w="2665095" h="688975" extrusionOk="0">
                <a:moveTo>
                  <a:pt x="2549525" y="0"/>
                </a:moveTo>
                <a:lnTo>
                  <a:pt x="114300" y="0"/>
                </a:lnTo>
                <a:lnTo>
                  <a:pt x="69214" y="8889"/>
                </a:lnTo>
                <a:lnTo>
                  <a:pt x="33019" y="33654"/>
                </a:lnTo>
                <a:lnTo>
                  <a:pt x="8889" y="69850"/>
                </a:lnTo>
                <a:lnTo>
                  <a:pt x="0" y="114300"/>
                </a:lnTo>
                <a:lnTo>
                  <a:pt x="0" y="574675"/>
                </a:lnTo>
                <a:lnTo>
                  <a:pt x="8889" y="618489"/>
                </a:lnTo>
                <a:lnTo>
                  <a:pt x="33019" y="655319"/>
                </a:lnTo>
                <a:lnTo>
                  <a:pt x="69214" y="679450"/>
                </a:lnTo>
                <a:lnTo>
                  <a:pt x="114300" y="688975"/>
                </a:lnTo>
                <a:lnTo>
                  <a:pt x="2549525" y="688975"/>
                </a:lnTo>
                <a:lnTo>
                  <a:pt x="2594610" y="679450"/>
                </a:lnTo>
                <a:lnTo>
                  <a:pt x="2631440" y="655319"/>
                </a:lnTo>
                <a:lnTo>
                  <a:pt x="2656204" y="618489"/>
                </a:lnTo>
                <a:lnTo>
                  <a:pt x="2665094" y="574675"/>
                </a:lnTo>
                <a:lnTo>
                  <a:pt x="2665094" y="114300"/>
                </a:lnTo>
                <a:lnTo>
                  <a:pt x="2656204" y="69850"/>
                </a:lnTo>
                <a:lnTo>
                  <a:pt x="2631440" y="33654"/>
                </a:lnTo>
                <a:lnTo>
                  <a:pt x="2594610" y="8889"/>
                </a:lnTo>
                <a:lnTo>
                  <a:pt x="25495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000" dirty="0"/>
              <a:t>Bancos Múltiplos</a:t>
            </a:r>
            <a:endParaRPr sz="1600" dirty="0"/>
          </a:p>
        </p:txBody>
      </p:sp>
      <p:sp>
        <p:nvSpPr>
          <p:cNvPr id="61" name="object 22">
            <a:extLst>
              <a:ext uri="{FF2B5EF4-FFF2-40B4-BE49-F238E27FC236}">
                <a16:creationId xmlns:a16="http://schemas.microsoft.com/office/drawing/2014/main" id="{89610131-9734-5299-B2F0-E3FC4A6CDE36}"/>
              </a:ext>
            </a:extLst>
          </p:cNvPr>
          <p:cNvSpPr/>
          <p:nvPr/>
        </p:nvSpPr>
        <p:spPr bwMode="auto">
          <a:xfrm>
            <a:off x="3697468" y="2266561"/>
            <a:ext cx="3054577" cy="596546"/>
          </a:xfrm>
          <a:custGeom>
            <a:avLst/>
            <a:gdLst/>
            <a:ahLst/>
            <a:cxnLst/>
            <a:rect l="l" t="t" r="r" b="b"/>
            <a:pathLst>
              <a:path w="2665095" h="688975" extrusionOk="0">
                <a:moveTo>
                  <a:pt x="2549525" y="0"/>
                </a:moveTo>
                <a:lnTo>
                  <a:pt x="114300" y="0"/>
                </a:lnTo>
                <a:lnTo>
                  <a:pt x="69214" y="8889"/>
                </a:lnTo>
                <a:lnTo>
                  <a:pt x="33019" y="33654"/>
                </a:lnTo>
                <a:lnTo>
                  <a:pt x="8889" y="69850"/>
                </a:lnTo>
                <a:lnTo>
                  <a:pt x="0" y="114300"/>
                </a:lnTo>
                <a:lnTo>
                  <a:pt x="0" y="574675"/>
                </a:lnTo>
                <a:lnTo>
                  <a:pt x="8889" y="618489"/>
                </a:lnTo>
                <a:lnTo>
                  <a:pt x="33019" y="655319"/>
                </a:lnTo>
                <a:lnTo>
                  <a:pt x="69214" y="679450"/>
                </a:lnTo>
                <a:lnTo>
                  <a:pt x="114300" y="688975"/>
                </a:lnTo>
                <a:lnTo>
                  <a:pt x="2549525" y="688975"/>
                </a:lnTo>
                <a:lnTo>
                  <a:pt x="2594610" y="679450"/>
                </a:lnTo>
                <a:lnTo>
                  <a:pt x="2631440" y="655319"/>
                </a:lnTo>
                <a:lnTo>
                  <a:pt x="2656204" y="618489"/>
                </a:lnTo>
                <a:lnTo>
                  <a:pt x="2665094" y="574675"/>
                </a:lnTo>
                <a:lnTo>
                  <a:pt x="2665094" y="114300"/>
                </a:lnTo>
                <a:lnTo>
                  <a:pt x="2656204" y="69850"/>
                </a:lnTo>
                <a:lnTo>
                  <a:pt x="2631440" y="33654"/>
                </a:lnTo>
                <a:lnTo>
                  <a:pt x="2594610" y="8889"/>
                </a:lnTo>
                <a:lnTo>
                  <a:pt x="25495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000" dirty="0"/>
              <a:t>Bancos Comerciais</a:t>
            </a:r>
            <a:endParaRPr sz="1600" dirty="0"/>
          </a:p>
        </p:txBody>
      </p:sp>
      <p:sp>
        <p:nvSpPr>
          <p:cNvPr id="93" name="object 37">
            <a:extLst>
              <a:ext uri="{FF2B5EF4-FFF2-40B4-BE49-F238E27FC236}">
                <a16:creationId xmlns:a16="http://schemas.microsoft.com/office/drawing/2014/main" id="{BACD04B7-0B63-987C-56F1-C86080B95E24}"/>
              </a:ext>
            </a:extLst>
          </p:cNvPr>
          <p:cNvSpPr/>
          <p:nvPr/>
        </p:nvSpPr>
        <p:spPr bwMode="auto">
          <a:xfrm>
            <a:off x="7137780" y="5561459"/>
            <a:ext cx="2224586" cy="564358"/>
          </a:xfrm>
          <a:custGeom>
            <a:avLst/>
            <a:gdLst/>
            <a:ahLst/>
            <a:cxnLst/>
            <a:rect l="l" t="t" r="r" b="b"/>
            <a:pathLst>
              <a:path w="2118360" h="553720" extrusionOk="0">
                <a:moveTo>
                  <a:pt x="2025650" y="0"/>
                </a:moveTo>
                <a:lnTo>
                  <a:pt x="91439" y="0"/>
                </a:lnTo>
                <a:lnTo>
                  <a:pt x="55880" y="7620"/>
                </a:lnTo>
                <a:lnTo>
                  <a:pt x="27305" y="27305"/>
                </a:lnTo>
                <a:lnTo>
                  <a:pt x="7620" y="55880"/>
                </a:lnTo>
                <a:lnTo>
                  <a:pt x="0" y="91440"/>
                </a:lnTo>
                <a:lnTo>
                  <a:pt x="0" y="462280"/>
                </a:lnTo>
                <a:lnTo>
                  <a:pt x="7620" y="497205"/>
                </a:lnTo>
                <a:lnTo>
                  <a:pt x="27305" y="526415"/>
                </a:lnTo>
                <a:lnTo>
                  <a:pt x="55880" y="546100"/>
                </a:lnTo>
                <a:lnTo>
                  <a:pt x="91439" y="553720"/>
                </a:lnTo>
                <a:lnTo>
                  <a:pt x="2025650" y="553720"/>
                </a:lnTo>
                <a:lnTo>
                  <a:pt x="2061845" y="546100"/>
                </a:lnTo>
                <a:lnTo>
                  <a:pt x="2091690" y="526415"/>
                </a:lnTo>
                <a:lnTo>
                  <a:pt x="2111375" y="497205"/>
                </a:lnTo>
                <a:lnTo>
                  <a:pt x="2118360" y="462280"/>
                </a:lnTo>
                <a:lnTo>
                  <a:pt x="2118360" y="91440"/>
                </a:lnTo>
                <a:lnTo>
                  <a:pt x="2111375" y="55880"/>
                </a:lnTo>
                <a:lnTo>
                  <a:pt x="2091690" y="27305"/>
                </a:lnTo>
                <a:lnTo>
                  <a:pt x="2061845" y="7620"/>
                </a:lnTo>
                <a:lnTo>
                  <a:pt x="20256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Sociedade de Crédito e Financiamento</a:t>
            </a:r>
            <a:endParaRPr sz="1200" dirty="0"/>
          </a:p>
        </p:txBody>
      </p:sp>
      <p:sp>
        <p:nvSpPr>
          <p:cNvPr id="94" name="object 37">
            <a:extLst>
              <a:ext uri="{FF2B5EF4-FFF2-40B4-BE49-F238E27FC236}">
                <a16:creationId xmlns:a16="http://schemas.microsoft.com/office/drawing/2014/main" id="{95ED0740-A09C-E2FF-6B03-C79092D0B625}"/>
              </a:ext>
            </a:extLst>
          </p:cNvPr>
          <p:cNvSpPr/>
          <p:nvPr/>
        </p:nvSpPr>
        <p:spPr bwMode="auto">
          <a:xfrm>
            <a:off x="1104648" y="5424154"/>
            <a:ext cx="1711655" cy="582315"/>
          </a:xfrm>
          <a:custGeom>
            <a:avLst/>
            <a:gdLst/>
            <a:ahLst/>
            <a:cxnLst/>
            <a:rect l="l" t="t" r="r" b="b"/>
            <a:pathLst>
              <a:path w="2118360" h="553720" extrusionOk="0">
                <a:moveTo>
                  <a:pt x="2025650" y="0"/>
                </a:moveTo>
                <a:lnTo>
                  <a:pt x="91439" y="0"/>
                </a:lnTo>
                <a:lnTo>
                  <a:pt x="55880" y="7620"/>
                </a:lnTo>
                <a:lnTo>
                  <a:pt x="27305" y="27305"/>
                </a:lnTo>
                <a:lnTo>
                  <a:pt x="7620" y="55880"/>
                </a:lnTo>
                <a:lnTo>
                  <a:pt x="0" y="91440"/>
                </a:lnTo>
                <a:lnTo>
                  <a:pt x="0" y="462280"/>
                </a:lnTo>
                <a:lnTo>
                  <a:pt x="7620" y="497205"/>
                </a:lnTo>
                <a:lnTo>
                  <a:pt x="27305" y="526415"/>
                </a:lnTo>
                <a:lnTo>
                  <a:pt x="55880" y="546100"/>
                </a:lnTo>
                <a:lnTo>
                  <a:pt x="91439" y="553720"/>
                </a:lnTo>
                <a:lnTo>
                  <a:pt x="2025650" y="553720"/>
                </a:lnTo>
                <a:lnTo>
                  <a:pt x="2061845" y="546100"/>
                </a:lnTo>
                <a:lnTo>
                  <a:pt x="2091690" y="526415"/>
                </a:lnTo>
                <a:lnTo>
                  <a:pt x="2111375" y="497205"/>
                </a:lnTo>
                <a:lnTo>
                  <a:pt x="2118360" y="462280"/>
                </a:lnTo>
                <a:lnTo>
                  <a:pt x="2118360" y="91440"/>
                </a:lnTo>
                <a:lnTo>
                  <a:pt x="2111375" y="55880"/>
                </a:lnTo>
                <a:lnTo>
                  <a:pt x="2091690" y="27305"/>
                </a:lnTo>
                <a:lnTo>
                  <a:pt x="2061845" y="7620"/>
                </a:lnTo>
                <a:lnTo>
                  <a:pt x="20256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Financiamento  Imobiliário</a:t>
            </a:r>
            <a:endParaRPr sz="1200" dirty="0"/>
          </a:p>
        </p:txBody>
      </p:sp>
      <p:pic>
        <p:nvPicPr>
          <p:cNvPr id="95" name="object 39">
            <a:extLst>
              <a:ext uri="{FF2B5EF4-FFF2-40B4-BE49-F238E27FC236}">
                <a16:creationId xmlns:a16="http://schemas.microsoft.com/office/drawing/2014/main" id="{B0FE0663-F01C-8093-C7D3-4AD478337CE5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1355321" y="6114749"/>
            <a:ext cx="1138555" cy="582316"/>
          </a:xfrm>
          <a:prstGeom prst="rect">
            <a:avLst/>
          </a:prstGeom>
        </p:spPr>
      </p:pic>
      <p:pic>
        <p:nvPicPr>
          <p:cNvPr id="96" name="object 48">
            <a:extLst>
              <a:ext uri="{FF2B5EF4-FFF2-40B4-BE49-F238E27FC236}">
                <a16:creationId xmlns:a16="http://schemas.microsoft.com/office/drawing/2014/main" id="{90BD5353-C370-A567-F8F4-4AACB2B51A20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7585027" y="6053838"/>
            <a:ext cx="1430704" cy="508000"/>
          </a:xfrm>
          <a:prstGeom prst="rect">
            <a:avLst/>
          </a:prstGeom>
        </p:spPr>
      </p:pic>
      <p:sp>
        <p:nvSpPr>
          <p:cNvPr id="97" name="object 37">
            <a:extLst>
              <a:ext uri="{FF2B5EF4-FFF2-40B4-BE49-F238E27FC236}">
                <a16:creationId xmlns:a16="http://schemas.microsoft.com/office/drawing/2014/main" id="{67EAC5B8-7307-7114-32A9-ABEAB9576809}"/>
              </a:ext>
            </a:extLst>
          </p:cNvPr>
          <p:cNvSpPr/>
          <p:nvPr/>
        </p:nvSpPr>
        <p:spPr bwMode="auto">
          <a:xfrm>
            <a:off x="3066062" y="5447342"/>
            <a:ext cx="1711656" cy="559127"/>
          </a:xfrm>
          <a:custGeom>
            <a:avLst/>
            <a:gdLst/>
            <a:ahLst/>
            <a:cxnLst/>
            <a:rect l="l" t="t" r="r" b="b"/>
            <a:pathLst>
              <a:path w="2118360" h="553720" extrusionOk="0">
                <a:moveTo>
                  <a:pt x="2025650" y="0"/>
                </a:moveTo>
                <a:lnTo>
                  <a:pt x="91439" y="0"/>
                </a:lnTo>
                <a:lnTo>
                  <a:pt x="55880" y="7620"/>
                </a:lnTo>
                <a:lnTo>
                  <a:pt x="27305" y="27305"/>
                </a:lnTo>
                <a:lnTo>
                  <a:pt x="7620" y="55880"/>
                </a:lnTo>
                <a:lnTo>
                  <a:pt x="0" y="91440"/>
                </a:lnTo>
                <a:lnTo>
                  <a:pt x="0" y="462280"/>
                </a:lnTo>
                <a:lnTo>
                  <a:pt x="7620" y="497205"/>
                </a:lnTo>
                <a:lnTo>
                  <a:pt x="27305" y="526415"/>
                </a:lnTo>
                <a:lnTo>
                  <a:pt x="55880" y="546100"/>
                </a:lnTo>
                <a:lnTo>
                  <a:pt x="91439" y="553720"/>
                </a:lnTo>
                <a:lnTo>
                  <a:pt x="2025650" y="553720"/>
                </a:lnTo>
                <a:lnTo>
                  <a:pt x="2061845" y="546100"/>
                </a:lnTo>
                <a:lnTo>
                  <a:pt x="2091690" y="526415"/>
                </a:lnTo>
                <a:lnTo>
                  <a:pt x="2111375" y="497205"/>
                </a:lnTo>
                <a:lnTo>
                  <a:pt x="2118360" y="462280"/>
                </a:lnTo>
                <a:lnTo>
                  <a:pt x="2118360" y="91440"/>
                </a:lnTo>
                <a:lnTo>
                  <a:pt x="2111375" y="55880"/>
                </a:lnTo>
                <a:lnTo>
                  <a:pt x="2091690" y="27305"/>
                </a:lnTo>
                <a:lnTo>
                  <a:pt x="2061845" y="7620"/>
                </a:lnTo>
                <a:lnTo>
                  <a:pt x="202565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Leasing</a:t>
            </a:r>
            <a:endParaRPr sz="1200" dirty="0"/>
          </a:p>
        </p:txBody>
      </p:sp>
      <p:pic>
        <p:nvPicPr>
          <p:cNvPr id="98" name="object 54">
            <a:extLst>
              <a:ext uri="{FF2B5EF4-FFF2-40B4-BE49-F238E27FC236}">
                <a16:creationId xmlns:a16="http://schemas.microsoft.com/office/drawing/2014/main" id="{5E3D6CB3-8E39-8CBD-F2EF-898D8FCF466E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3285560" y="6087172"/>
            <a:ext cx="1138555" cy="569594"/>
          </a:xfrm>
          <a:prstGeom prst="rect">
            <a:avLst/>
          </a:prstGeom>
        </p:spPr>
      </p:pic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3655FAEE-FBC5-B08A-9FD1-48758861C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8" y="2776174"/>
            <a:ext cx="1305652" cy="13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9E9C4-9F62-91F4-1EC1-8EC12463F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B7DD7A-36C1-E974-17FE-AD7F0D50CA66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Bancos Comerciais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F43F41-00DC-498F-6108-5B7CE2D83BFA}"/>
              </a:ext>
            </a:extLst>
          </p:cNvPr>
          <p:cNvSpPr txBox="1"/>
          <p:nvPr/>
        </p:nvSpPr>
        <p:spPr>
          <a:xfrm>
            <a:off x="1415203" y="1443133"/>
            <a:ext cx="10117155" cy="4510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Os bancos comerciais são instituições financeiras que captam recursos para financiar o comércio, a indústria e as pessoas físicas. Eles também oferecem outros serviços, como a emissão de cheques, pagamentos de contas e transferências bancárias.</a:t>
            </a:r>
          </a:p>
          <a:p>
            <a:pPr algn="just">
              <a:defRPr/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São instituições </a:t>
            </a:r>
            <a:r>
              <a:rPr lang="pt-BR" sz="2000" b="1" dirty="0"/>
              <a:t>públicas ou privadas</a:t>
            </a:r>
            <a:r>
              <a:rPr lang="pt-BR" sz="20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São constituídos como </a:t>
            </a:r>
            <a:r>
              <a:rPr lang="pt-BR" sz="2000" b="1" dirty="0"/>
              <a:t>sociedades anônimas (S/A)</a:t>
            </a:r>
            <a:r>
              <a:rPr lang="pt-BR" sz="20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 denominação social deve incluir a palavra "banco“;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São </a:t>
            </a:r>
            <a:r>
              <a:rPr lang="pt-BR" sz="2000" b="1" dirty="0"/>
              <a:t>supervisionados pelo Banco Central do Brasil</a:t>
            </a:r>
            <a:r>
              <a:rPr lang="pt-BR" sz="20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Participam da criação da moeda do país;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Atuam como intermediárias entre empresas que oferecem empréstimos e aquelas que necessitam de recursos.</a:t>
            </a:r>
          </a:p>
        </p:txBody>
      </p:sp>
    </p:spTree>
    <p:extLst>
      <p:ext uri="{BB962C8B-B14F-4D97-AF65-F5344CB8AC3E}">
        <p14:creationId xmlns:p14="http://schemas.microsoft.com/office/powerpoint/2010/main" val="155211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33C6C-C911-6C11-5D9A-8E3C66497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F7FB25-12C9-4A21-71CD-8E196A641E77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Bancos de Investimentos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C7F543-18E9-DF88-4F6F-46966DB702D7}"/>
              </a:ext>
            </a:extLst>
          </p:cNvPr>
          <p:cNvSpPr txBox="1"/>
          <p:nvPr/>
        </p:nvSpPr>
        <p:spPr>
          <a:xfrm>
            <a:off x="1415203" y="1443133"/>
            <a:ext cx="10117155" cy="312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Não capta </a:t>
            </a:r>
            <a:r>
              <a:rPr lang="pt-BR" sz="2000" dirty="0"/>
              <a:t>depósito à vista.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Capta</a:t>
            </a:r>
            <a:r>
              <a:rPr lang="pt-BR" sz="2000" dirty="0"/>
              <a:t> depósito a prazo.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Financia </a:t>
            </a:r>
            <a:r>
              <a:rPr lang="pt-BR" sz="2000" b="1" dirty="0"/>
              <a:t>médio e longo prazo</a:t>
            </a:r>
            <a:r>
              <a:rPr lang="pt-BR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Estrutura a emissão de títulos e valores mobiliários.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Administra recursos de terceiros.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Em sua denominação deve constar “Banco de Investimentos”.</a:t>
            </a:r>
          </a:p>
        </p:txBody>
      </p:sp>
    </p:spTree>
    <p:extLst>
      <p:ext uri="{BB962C8B-B14F-4D97-AF65-F5344CB8AC3E}">
        <p14:creationId xmlns:p14="http://schemas.microsoft.com/office/powerpoint/2010/main" val="58630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45D29-3170-05B3-177A-33216486A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14E989-B51E-F8C7-F24C-7DA73B5F2C6D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Bancos Múltiplos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5FF93E-D38E-19A7-21E1-7365C86195AB}"/>
              </a:ext>
            </a:extLst>
          </p:cNvPr>
          <p:cNvSpPr txBox="1"/>
          <p:nvPr/>
        </p:nvSpPr>
        <p:spPr>
          <a:xfrm>
            <a:off x="1415203" y="1443133"/>
            <a:ext cx="10352076" cy="327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Para constituir um Banco Múltiplo:</a:t>
            </a:r>
          </a:p>
          <a:p>
            <a:pPr algn="just">
              <a:defRPr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No </a:t>
            </a:r>
            <a:r>
              <a:rPr lang="pt-BR" sz="2000" b="1" dirty="0"/>
              <a:t>mínimo</a:t>
            </a:r>
            <a:r>
              <a:rPr lang="pt-BR" sz="2000" dirty="0"/>
              <a:t> </a:t>
            </a:r>
            <a:r>
              <a:rPr lang="pt-BR" sz="2000" b="1" dirty="0"/>
              <a:t>duas carteiras</a:t>
            </a:r>
            <a:r>
              <a:rPr lang="pt-BR" sz="2000" dirty="0"/>
              <a:t>, sendo uma delas tem que ser comercial ou de investimentos;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1 CNPJ para cada carteira;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Publicar </a:t>
            </a:r>
            <a:r>
              <a:rPr lang="pt-BR" sz="2000" b="1" dirty="0"/>
              <a:t>balanço único </a:t>
            </a:r>
            <a:r>
              <a:rPr lang="pt-BR" sz="2000" dirty="0"/>
              <a:t>(consolidado);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Qualquer Banco Múltiplo deve conter em sua denominação, a expressão “Banco”.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54949ED-57DB-02A6-F6C8-F41E71F2E60D}"/>
              </a:ext>
            </a:extLst>
          </p:cNvPr>
          <p:cNvSpPr txBox="1"/>
          <p:nvPr/>
        </p:nvSpPr>
        <p:spPr bwMode="auto">
          <a:xfrm>
            <a:off x="8115829" y="2757543"/>
            <a:ext cx="3629905" cy="369973"/>
          </a:xfrm>
          <a:prstGeom prst="rect">
            <a:avLst/>
          </a:prstGeom>
          <a:solidFill>
            <a:srgbClr val="02595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6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5"/>
              </a:spcBef>
              <a:defRPr/>
            </a:pPr>
            <a:r>
              <a:rPr sz="2400" b="1" spc="-5" dirty="0">
                <a:solidFill>
                  <a:srgbClr val="FFFFFF"/>
                </a:solidFill>
                <a:cs typeface="Tahoma"/>
              </a:rPr>
              <a:t>CO</a:t>
            </a:r>
            <a:r>
              <a:rPr sz="2400" b="1" spc="-25" dirty="0">
                <a:solidFill>
                  <a:srgbClr val="FFFFFF"/>
                </a:solidFill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cs typeface="Tahoma"/>
              </a:rPr>
              <a:t>+</a:t>
            </a:r>
            <a:r>
              <a:rPr sz="2400" b="1" spc="-10" dirty="0">
                <a:solidFill>
                  <a:srgbClr val="FFFFFF"/>
                </a:solidFill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cs typeface="Tahoma"/>
              </a:rPr>
              <a:t>IN</a:t>
            </a:r>
            <a:r>
              <a:rPr sz="2400" b="1" spc="355" dirty="0">
                <a:solidFill>
                  <a:srgbClr val="FFFFFF"/>
                </a:solidFill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cs typeface="Tahoma"/>
              </a:rPr>
              <a:t>=</a:t>
            </a:r>
            <a:r>
              <a:rPr sz="2400" b="1" spc="-25" dirty="0">
                <a:solidFill>
                  <a:srgbClr val="FFFFFF"/>
                </a:solidFill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cs typeface="Tahoma"/>
              </a:rPr>
              <a:t>COIN</a:t>
            </a:r>
            <a:r>
              <a:rPr lang="pt-BR" sz="2400" b="1" spc="-5" dirty="0">
                <a:solidFill>
                  <a:srgbClr val="FFFFFF"/>
                </a:solidFill>
                <a:cs typeface="Tahoma"/>
              </a:rPr>
              <a:t> </a:t>
            </a:r>
            <a:r>
              <a:rPr lang="pt-BR" sz="2400" b="1" spc="-25" dirty="0">
                <a:solidFill>
                  <a:srgbClr val="FFFFFF"/>
                </a:solidFill>
                <a:cs typeface="Tahoma"/>
              </a:rPr>
              <a:t>=</a:t>
            </a:r>
            <a:r>
              <a:rPr sz="2400" b="1" spc="-5" dirty="0">
                <a:solidFill>
                  <a:srgbClr val="FFFFFF"/>
                </a:solidFill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cs typeface="Tahoma"/>
              </a:rPr>
              <a:t>MOEDA</a:t>
            </a:r>
            <a:endParaRPr sz="2400" dirty="0">
              <a:cs typeface="Tahom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91EE8FA-A6E3-EE1D-BC93-5E83A310897A}"/>
              </a:ext>
            </a:extLst>
          </p:cNvPr>
          <p:cNvSpPr/>
          <p:nvPr/>
        </p:nvSpPr>
        <p:spPr bwMode="auto">
          <a:xfrm>
            <a:off x="8807662" y="2452743"/>
            <a:ext cx="1969135" cy="304800"/>
          </a:xfrm>
          <a:custGeom>
            <a:avLst/>
            <a:gdLst/>
            <a:ahLst/>
            <a:cxnLst/>
            <a:rect l="l" t="t" r="r" b="b"/>
            <a:pathLst>
              <a:path w="1816735" h="163195" extrusionOk="0">
                <a:moveTo>
                  <a:pt x="1816735" y="0"/>
                </a:moveTo>
                <a:lnTo>
                  <a:pt x="1816735" y="32385"/>
                </a:lnTo>
                <a:lnTo>
                  <a:pt x="1816735" y="57785"/>
                </a:lnTo>
                <a:lnTo>
                  <a:pt x="1816735" y="74930"/>
                </a:lnTo>
                <a:lnTo>
                  <a:pt x="1816735" y="81280"/>
                </a:lnTo>
                <a:lnTo>
                  <a:pt x="908050" y="81280"/>
                </a:lnTo>
                <a:lnTo>
                  <a:pt x="908050" y="87630"/>
                </a:lnTo>
                <a:lnTo>
                  <a:pt x="908050" y="104775"/>
                </a:lnTo>
                <a:lnTo>
                  <a:pt x="908050" y="131445"/>
                </a:lnTo>
                <a:lnTo>
                  <a:pt x="908050" y="163195"/>
                </a:lnTo>
                <a:lnTo>
                  <a:pt x="908050" y="131445"/>
                </a:lnTo>
                <a:lnTo>
                  <a:pt x="908050" y="104775"/>
                </a:lnTo>
                <a:lnTo>
                  <a:pt x="908050" y="87630"/>
                </a:lnTo>
                <a:lnTo>
                  <a:pt x="908050" y="81280"/>
                </a:lnTo>
                <a:lnTo>
                  <a:pt x="0" y="81280"/>
                </a:lnTo>
                <a:lnTo>
                  <a:pt x="0" y="74930"/>
                </a:lnTo>
                <a:lnTo>
                  <a:pt x="0" y="57785"/>
                </a:lnTo>
                <a:lnTo>
                  <a:pt x="0" y="32385"/>
                </a:lnTo>
                <a:lnTo>
                  <a:pt x="0" y="0"/>
                </a:lnTo>
              </a:path>
            </a:pathLst>
          </a:custGeom>
          <a:ln w="28575">
            <a:solidFill>
              <a:srgbClr val="0259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54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9784-154A-CE91-76C3-86D05F72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92E8EE-2133-0F26-5E77-3E911A840430}"/>
              </a:ext>
            </a:extLst>
          </p:cNvPr>
          <p:cNvSpPr txBox="1"/>
          <p:nvPr/>
        </p:nvSpPr>
        <p:spPr>
          <a:xfrm>
            <a:off x="1415202" y="471916"/>
            <a:ext cx="1045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Corretoras de Títulos e Valores Mobiliários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4DC6C9-0A7C-7ECB-7E99-12D15A0A8287}"/>
              </a:ext>
            </a:extLst>
          </p:cNvPr>
          <p:cNvSpPr txBox="1"/>
          <p:nvPr/>
        </p:nvSpPr>
        <p:spPr>
          <a:xfrm>
            <a:off x="1415204" y="1443133"/>
            <a:ext cx="9230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As </a:t>
            </a:r>
            <a:r>
              <a:rPr lang="pt-BR" sz="2000" b="1" dirty="0"/>
              <a:t>Corretoras de Títulos e Valores Mobiliários </a:t>
            </a:r>
            <a:r>
              <a:rPr lang="pt-BR" sz="2000" dirty="0"/>
              <a:t>(CTVM) e a </a:t>
            </a:r>
            <a:r>
              <a:rPr lang="pt-BR" sz="2000" b="1" dirty="0"/>
              <a:t>Distribuidora de Títulos e Valores Mobiliários</a:t>
            </a:r>
            <a:r>
              <a:rPr lang="pt-BR" sz="2000" dirty="0"/>
              <a:t> (DTVM) atuam nos mercados financeiros e de capitais e no mercado cambial </a:t>
            </a:r>
            <a:r>
              <a:rPr lang="pt-BR" sz="2000" u="sng" dirty="0"/>
              <a:t>intermediando a negociação de  títulos e valores mobiliários entre investidores e tomadores de recursos</a:t>
            </a:r>
            <a:r>
              <a:rPr lang="pt-BR" sz="2000" dirty="0"/>
              <a:t>.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1C33DA9-9701-6BCF-5550-0F70A1617B4D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1546591" y="3469787"/>
            <a:ext cx="1753741" cy="403849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3E787145-EB4D-4B98-2DBB-61C5EA581BD7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4148800" y="3429000"/>
            <a:ext cx="1386261" cy="512763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0143E0FA-396F-D280-D0A9-F8D317D105A8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6577610" y="3381210"/>
            <a:ext cx="1386261" cy="53384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C4DB1E8C-679A-5499-2FCA-2E76A22D8988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8981223" y="3381210"/>
            <a:ext cx="1664186" cy="399362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5F59B782-70A1-CA10-1198-8F55363680AE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1546591" y="4529693"/>
            <a:ext cx="1274699" cy="553618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0925976A-133E-FAF8-2BF1-644749220C5F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4148800" y="4529693"/>
            <a:ext cx="1089945" cy="512763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4B156767-1372-405F-158D-58609E4E04F5}"/>
              </a:ext>
            </a:extLst>
          </p:cNvPr>
          <p:cNvPicPr/>
          <p:nvPr/>
        </p:nvPicPr>
        <p:blipFill>
          <a:blip r:embed="rId8"/>
          <a:stretch/>
        </p:blipFill>
        <p:spPr bwMode="auto">
          <a:xfrm>
            <a:off x="6494555" y="4436065"/>
            <a:ext cx="1657210" cy="647246"/>
          </a:xfrm>
          <a:prstGeom prst="rect">
            <a:avLst/>
          </a:prstGeom>
        </p:spPr>
      </p:pic>
      <p:pic>
        <p:nvPicPr>
          <p:cNvPr id="11" name="object 11">
            <a:extLst>
              <a:ext uri="{FF2B5EF4-FFF2-40B4-BE49-F238E27FC236}">
                <a16:creationId xmlns:a16="http://schemas.microsoft.com/office/drawing/2014/main" id="{021A74FA-6DDE-4A39-C236-DE352964D1D9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8981223" y="4395210"/>
            <a:ext cx="1664186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3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61BD1-D0C7-727A-50D9-83A831A93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54C57B-FBAF-6C6C-9B2B-5EC3B2209C70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B3 (Brasil Bolsa Balcão)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785BF5-1BCF-B7FA-575D-95451ED4A2FC}"/>
              </a:ext>
            </a:extLst>
          </p:cNvPr>
          <p:cNvSpPr txBox="1"/>
          <p:nvPr/>
        </p:nvSpPr>
        <p:spPr>
          <a:xfrm>
            <a:off x="1415203" y="1443133"/>
            <a:ext cx="9475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A B3, ou Bolsa de Valores Brasileira, é uma bolsa de valores que organiza o mercado de compra e venda de ações. Ela é uma das maiores bolsas de valores do mundo e a maior da América Latina. </a:t>
            </a:r>
          </a:p>
          <a:p>
            <a:pPr algn="just">
              <a:defRPr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É um ambiente </a:t>
            </a:r>
            <a:r>
              <a:rPr lang="pt-BR" sz="2000" b="1" dirty="0"/>
              <a:t>seguro e transparente </a:t>
            </a:r>
            <a:r>
              <a:rPr lang="pt-BR" sz="2000" dirty="0"/>
              <a:t>para negociações online;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Oferece diferentes tipos de ativos e oportunidades de investimento;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Garante o </a:t>
            </a:r>
            <a:r>
              <a:rPr lang="pt-BR" sz="2000" b="1" dirty="0"/>
              <a:t>IPO</a:t>
            </a:r>
            <a:r>
              <a:rPr lang="pt-BR" sz="2000" dirty="0"/>
              <a:t> das empresas;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Assegura o </a:t>
            </a:r>
            <a:r>
              <a:rPr lang="pt-BR" sz="2000" b="1" dirty="0"/>
              <a:t>acesso dos investidores ao mercado de renda variável</a:t>
            </a:r>
            <a:r>
              <a:rPr lang="pt-BR" sz="20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É autorregulada e supervisionada pela Comissão de Valores Mobiliários (CVM);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Seu indicador de referência é o </a:t>
            </a:r>
            <a:r>
              <a:rPr lang="pt-BR" sz="2000" b="1" dirty="0"/>
              <a:t>Ibovespa</a:t>
            </a:r>
            <a:r>
              <a:rPr lang="pt-BR" sz="20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É líder em serviços de entrega eletrônica de informações para registro de contratos de financiamento de veículos.</a:t>
            </a:r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54058EE1-B4F8-5B05-72CC-E1E67BDCA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03" y="4803097"/>
            <a:ext cx="2339715" cy="23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1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33BBB-F969-D551-142E-995A1722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5A268C-12FB-9DC8-A2C8-6704ED7F8FC5}"/>
              </a:ext>
            </a:extLst>
          </p:cNvPr>
          <p:cNvSpPr txBox="1"/>
          <p:nvPr/>
        </p:nvSpPr>
        <p:spPr>
          <a:xfrm>
            <a:off x="1415203" y="471916"/>
            <a:ext cx="9279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Sistema Especial de Liquidação e Custódia (</a:t>
            </a:r>
            <a:r>
              <a:rPr lang="pt-BR" sz="4000" b="1" dirty="0" err="1"/>
              <a:t>clearing</a:t>
            </a:r>
            <a:r>
              <a:rPr lang="pt-BR" sz="4000" b="1" dirty="0"/>
              <a:t>)</a:t>
            </a:r>
            <a:endParaRPr lang="pt-BR" sz="4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201D5B-9595-01E3-FDB7-27D7FDB68061}"/>
              </a:ext>
            </a:extLst>
          </p:cNvPr>
          <p:cNvSpPr txBox="1"/>
          <p:nvPr/>
        </p:nvSpPr>
        <p:spPr bwMode="auto">
          <a:xfrm>
            <a:off x="1415203" y="3764071"/>
            <a:ext cx="4680797" cy="22728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600" b="1" dirty="0">
                <a:solidFill>
                  <a:schemeClr val="tx1"/>
                </a:solidFill>
              </a:rPr>
              <a:t>Títulos públicos: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Liquidação em D+1.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Letra Financeira do Tesouro </a:t>
            </a:r>
            <a:r>
              <a:rPr lang="pt-BR" sz="1600" dirty="0">
                <a:solidFill>
                  <a:schemeClr val="tx1"/>
                </a:solidFill>
              </a:rPr>
              <a:t>(LFT); </a:t>
            </a:r>
            <a:r>
              <a:rPr lang="pt-BR" sz="1600" b="1" dirty="0">
                <a:solidFill>
                  <a:schemeClr val="tx1"/>
                </a:solidFill>
              </a:rPr>
              <a:t>Letra do Tesouro Nacional</a:t>
            </a:r>
            <a:r>
              <a:rPr lang="pt-BR" sz="1600" dirty="0">
                <a:solidFill>
                  <a:schemeClr val="tx1"/>
                </a:solidFill>
              </a:rPr>
              <a:t> (LTN); </a:t>
            </a:r>
            <a:r>
              <a:rPr lang="pt-BR" sz="1600" b="1" dirty="0">
                <a:solidFill>
                  <a:schemeClr val="tx1"/>
                </a:solidFill>
              </a:rPr>
              <a:t>Notas do Tesouro Nacional Série B</a:t>
            </a:r>
            <a:r>
              <a:rPr lang="pt-BR" sz="1600" dirty="0">
                <a:solidFill>
                  <a:schemeClr val="tx1"/>
                </a:solidFill>
              </a:rPr>
              <a:t> (NTN-B); NTN-B PRINCIPAL e Nota do Tesouro Nacional Série F (NTN-F).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754E49-3B68-719E-19BF-0482F388BC2F}"/>
              </a:ext>
            </a:extLst>
          </p:cNvPr>
          <p:cNvSpPr txBox="1"/>
          <p:nvPr/>
        </p:nvSpPr>
        <p:spPr bwMode="auto">
          <a:xfrm>
            <a:off x="6605053" y="3764071"/>
            <a:ext cx="5084707" cy="1903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 b="1" dirty="0">
                <a:solidFill>
                  <a:schemeClr val="tx1"/>
                </a:solidFill>
              </a:rPr>
              <a:t>Ações e títulos privados: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D+2 e a depender do prazo, respectivamente.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(</a:t>
            </a:r>
            <a:r>
              <a:rPr lang="pt-BR" sz="1600" b="1" dirty="0">
                <a:solidFill>
                  <a:schemeClr val="tx1"/>
                </a:solidFill>
              </a:rPr>
              <a:t>ações</a:t>
            </a:r>
            <a:r>
              <a:rPr lang="pt-BR" sz="1600" dirty="0">
                <a:solidFill>
                  <a:schemeClr val="tx1"/>
                </a:solidFill>
              </a:rPr>
              <a:t> e </a:t>
            </a:r>
            <a:r>
              <a:rPr lang="pt-BR" sz="1600" b="1" dirty="0">
                <a:solidFill>
                  <a:schemeClr val="tx1"/>
                </a:solidFill>
              </a:rPr>
              <a:t>títulos de renda fixa </a:t>
            </a:r>
            <a:r>
              <a:rPr lang="pt-BR" sz="1600" dirty="0">
                <a:solidFill>
                  <a:schemeClr val="tx1"/>
                </a:solidFill>
              </a:rPr>
              <a:t>corporativa até  derivativos de moedas, operações estruturadas e  taxas de juros e de commodities).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85C470-8EB8-9353-8348-1575F18FCD90}"/>
              </a:ext>
            </a:extLst>
          </p:cNvPr>
          <p:cNvSpPr txBox="1"/>
          <p:nvPr/>
        </p:nvSpPr>
        <p:spPr>
          <a:xfrm>
            <a:off x="1415203" y="2010272"/>
            <a:ext cx="1011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De forma simplificada, é como uma gaveta onde os títulos permanecem </a:t>
            </a:r>
            <a:r>
              <a:rPr lang="pt-BR" sz="2000" b="1" dirty="0"/>
              <a:t>custodiados (guardados)</a:t>
            </a:r>
            <a:r>
              <a:rPr lang="pt-BR" sz="2000" dirty="0"/>
              <a:t> até serem liquidados.</a:t>
            </a:r>
          </a:p>
        </p:txBody>
      </p:sp>
      <p:grpSp>
        <p:nvGrpSpPr>
          <p:cNvPr id="7" name="object 12">
            <a:extLst>
              <a:ext uri="{FF2B5EF4-FFF2-40B4-BE49-F238E27FC236}">
                <a16:creationId xmlns:a16="http://schemas.microsoft.com/office/drawing/2014/main" id="{CA3466F5-B3FB-B05D-BBC4-4E9E569F2E2A}"/>
              </a:ext>
            </a:extLst>
          </p:cNvPr>
          <p:cNvGrpSpPr/>
          <p:nvPr/>
        </p:nvGrpSpPr>
        <p:grpSpPr bwMode="auto">
          <a:xfrm>
            <a:off x="2967065" y="2905349"/>
            <a:ext cx="1012994" cy="858722"/>
            <a:chOff x="8026400" y="4110354"/>
            <a:chExt cx="1384300" cy="1173480"/>
          </a:xfrm>
        </p:grpSpPr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8942C7C8-B115-5D33-8B11-288B3ADFA1A6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8026400" y="4110354"/>
              <a:ext cx="1384300" cy="565785"/>
            </a:xfrm>
            <a:prstGeom prst="rect">
              <a:avLst/>
            </a:prstGeom>
          </p:spPr>
        </p:pic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A4D30BF7-C669-6C43-0F92-5EAD66DDB279}"/>
                </a:ext>
              </a:extLst>
            </p:cNvPr>
            <p:cNvSpPr/>
            <p:nvPr/>
          </p:nvSpPr>
          <p:spPr bwMode="auto">
            <a:xfrm>
              <a:off x="8720455" y="4671694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 extrusionOk="0">
                  <a:moveTo>
                    <a:pt x="0" y="0"/>
                  </a:moveTo>
                  <a:lnTo>
                    <a:pt x="0" y="612140"/>
                  </a:lnTo>
                </a:path>
              </a:pathLst>
            </a:custGeom>
            <a:grpFill/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object 6">
            <a:extLst>
              <a:ext uri="{FF2B5EF4-FFF2-40B4-BE49-F238E27FC236}">
                <a16:creationId xmlns:a16="http://schemas.microsoft.com/office/drawing/2014/main" id="{968F7E5B-3D28-2FB0-B85C-C20646BF5AD2}"/>
              </a:ext>
            </a:extLst>
          </p:cNvPr>
          <p:cNvGrpSpPr/>
          <p:nvPr/>
        </p:nvGrpSpPr>
        <p:grpSpPr bwMode="auto">
          <a:xfrm>
            <a:off x="8495938" y="2818580"/>
            <a:ext cx="1302936" cy="935126"/>
            <a:chOff x="3940809" y="4064634"/>
            <a:chExt cx="1750060" cy="1256030"/>
          </a:xfrm>
        </p:grpSpPr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35A16E61-4BCF-27F7-07E1-B328119DF390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3940809" y="4064634"/>
              <a:ext cx="1750060" cy="789939"/>
            </a:xfrm>
            <a:prstGeom prst="rect">
              <a:avLst/>
            </a:prstGeom>
          </p:spPr>
        </p:pic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25237B94-0785-670D-CE12-F8E347DF5391}"/>
                </a:ext>
              </a:extLst>
            </p:cNvPr>
            <p:cNvSpPr/>
            <p:nvPr/>
          </p:nvSpPr>
          <p:spPr bwMode="auto">
            <a:xfrm>
              <a:off x="4847589" y="4848224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 extrusionOk="0">
                  <a:moveTo>
                    <a:pt x="0" y="0"/>
                  </a:moveTo>
                  <a:lnTo>
                    <a:pt x="0" y="472439"/>
                  </a:lnTo>
                </a:path>
              </a:pathLst>
            </a:custGeom>
            <a:grpFill/>
            <a:ln w="609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20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0B723-FE87-6D4C-1186-6DD33911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051129-D1EA-9275-255B-C9B8EDFBF7DC}"/>
              </a:ext>
            </a:extLst>
          </p:cNvPr>
          <p:cNvSpPr txBox="1"/>
          <p:nvPr/>
        </p:nvSpPr>
        <p:spPr>
          <a:xfrm>
            <a:off x="1415203" y="471916"/>
            <a:ext cx="910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Ferramentas de Políticas Econômicas</a:t>
            </a:r>
            <a:endParaRPr lang="pt-BR" sz="4000" dirty="0"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1D31F645-DB8F-55D1-1948-1A28B2472BFB}"/>
              </a:ext>
            </a:extLst>
          </p:cNvPr>
          <p:cNvSpPr/>
          <p:nvPr/>
        </p:nvSpPr>
        <p:spPr bwMode="auto">
          <a:xfrm>
            <a:off x="1415203" y="1978851"/>
            <a:ext cx="956289" cy="2900298"/>
          </a:xfrm>
          <a:custGeom>
            <a:avLst/>
            <a:gdLst/>
            <a:ahLst/>
            <a:cxnLst/>
            <a:rect l="l" t="t" r="r" b="b"/>
            <a:pathLst>
              <a:path w="1120140" h="3519170" extrusionOk="0">
                <a:moveTo>
                  <a:pt x="1120140" y="0"/>
                </a:moveTo>
                <a:lnTo>
                  <a:pt x="0" y="0"/>
                </a:lnTo>
                <a:lnTo>
                  <a:pt x="0" y="3519170"/>
                </a:lnTo>
                <a:lnTo>
                  <a:pt x="1120140" y="3519170"/>
                </a:lnTo>
                <a:lnTo>
                  <a:pt x="1120140" y="0"/>
                </a:lnTo>
                <a:close/>
              </a:path>
            </a:pathLst>
          </a:custGeom>
          <a:solidFill>
            <a:srgbClr val="DFBE7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5400" b="1" dirty="0"/>
              <a:t>3</a:t>
            </a:r>
            <a:endParaRPr sz="5400" b="1"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3F18E90B-CB66-135D-BA8C-2DF0B0EEE8C7}"/>
              </a:ext>
            </a:extLst>
          </p:cNvPr>
          <p:cNvSpPr/>
          <p:nvPr/>
        </p:nvSpPr>
        <p:spPr bwMode="auto">
          <a:xfrm>
            <a:off x="2812080" y="2005084"/>
            <a:ext cx="956289" cy="707886"/>
          </a:xfrm>
          <a:custGeom>
            <a:avLst/>
            <a:gdLst/>
            <a:ahLst/>
            <a:cxnLst/>
            <a:rect l="l" t="t" r="r" b="b"/>
            <a:pathLst>
              <a:path w="1310639" h="916304" extrusionOk="0">
                <a:moveTo>
                  <a:pt x="1310640" y="0"/>
                </a:moveTo>
                <a:lnTo>
                  <a:pt x="0" y="0"/>
                </a:lnTo>
                <a:lnTo>
                  <a:pt x="0" y="916304"/>
                </a:lnTo>
                <a:lnTo>
                  <a:pt x="1310640" y="916304"/>
                </a:lnTo>
                <a:lnTo>
                  <a:pt x="1310640" y="0"/>
                </a:lnTo>
                <a:close/>
              </a:path>
            </a:pathLst>
          </a:custGeom>
          <a:solidFill>
            <a:srgbClr val="DFBE7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4800" b="1" dirty="0"/>
              <a:t>P</a:t>
            </a:r>
            <a:endParaRPr sz="4800" b="1" dirty="0"/>
          </a:p>
        </p:txBody>
      </p:sp>
      <p:grpSp>
        <p:nvGrpSpPr>
          <p:cNvPr id="28" name="object 10">
            <a:extLst>
              <a:ext uri="{FF2B5EF4-FFF2-40B4-BE49-F238E27FC236}">
                <a16:creationId xmlns:a16="http://schemas.microsoft.com/office/drawing/2014/main" id="{2C1C8D02-E98C-13A0-1390-916197AD4547}"/>
              </a:ext>
            </a:extLst>
          </p:cNvPr>
          <p:cNvGrpSpPr/>
          <p:nvPr/>
        </p:nvGrpSpPr>
        <p:grpSpPr bwMode="auto">
          <a:xfrm>
            <a:off x="4215110" y="1978851"/>
            <a:ext cx="3654604" cy="734119"/>
            <a:chOff x="3050285" y="2466720"/>
            <a:chExt cx="3918585" cy="927100"/>
          </a:xfrm>
        </p:grpSpPr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DE680719-DECC-1D8F-C645-C0C980DC6606}"/>
                </a:ext>
              </a:extLst>
            </p:cNvPr>
            <p:cNvSpPr/>
            <p:nvPr/>
          </p:nvSpPr>
          <p:spPr bwMode="auto">
            <a:xfrm>
              <a:off x="3055619" y="2472054"/>
              <a:ext cx="3907790" cy="916305"/>
            </a:xfrm>
            <a:custGeom>
              <a:avLst/>
              <a:gdLst/>
              <a:ahLst/>
              <a:cxnLst/>
              <a:rect l="l" t="t" r="r" b="b"/>
              <a:pathLst>
                <a:path w="3907790" h="916304" extrusionOk="0">
                  <a:moveTo>
                    <a:pt x="3755389" y="0"/>
                  </a:moveTo>
                  <a:lnTo>
                    <a:pt x="152400" y="0"/>
                  </a:lnTo>
                  <a:lnTo>
                    <a:pt x="104140" y="7620"/>
                  </a:lnTo>
                  <a:lnTo>
                    <a:pt x="62230" y="29210"/>
                  </a:lnTo>
                  <a:lnTo>
                    <a:pt x="29210" y="62230"/>
                  </a:lnTo>
                  <a:lnTo>
                    <a:pt x="7619" y="104140"/>
                  </a:lnTo>
                  <a:lnTo>
                    <a:pt x="0" y="152400"/>
                  </a:lnTo>
                  <a:lnTo>
                    <a:pt x="0" y="763905"/>
                  </a:lnTo>
                  <a:lnTo>
                    <a:pt x="7619" y="811530"/>
                  </a:lnTo>
                  <a:lnTo>
                    <a:pt x="29210" y="853440"/>
                  </a:lnTo>
                  <a:lnTo>
                    <a:pt x="62230" y="886460"/>
                  </a:lnTo>
                  <a:lnTo>
                    <a:pt x="104140" y="908050"/>
                  </a:lnTo>
                  <a:lnTo>
                    <a:pt x="152400" y="916305"/>
                  </a:lnTo>
                  <a:lnTo>
                    <a:pt x="3755389" y="916305"/>
                  </a:lnTo>
                  <a:lnTo>
                    <a:pt x="3803014" y="908050"/>
                  </a:lnTo>
                  <a:lnTo>
                    <a:pt x="3844925" y="886460"/>
                  </a:lnTo>
                  <a:lnTo>
                    <a:pt x="3877945" y="853440"/>
                  </a:lnTo>
                  <a:lnTo>
                    <a:pt x="3899534" y="811530"/>
                  </a:lnTo>
                  <a:lnTo>
                    <a:pt x="3907789" y="763905"/>
                  </a:lnTo>
                  <a:lnTo>
                    <a:pt x="3907789" y="152400"/>
                  </a:lnTo>
                  <a:lnTo>
                    <a:pt x="3899534" y="104140"/>
                  </a:lnTo>
                  <a:lnTo>
                    <a:pt x="3877945" y="62230"/>
                  </a:lnTo>
                  <a:lnTo>
                    <a:pt x="3844925" y="29210"/>
                  </a:lnTo>
                  <a:lnTo>
                    <a:pt x="3803014" y="7620"/>
                  </a:lnTo>
                  <a:lnTo>
                    <a:pt x="3755389" y="0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rgbClr val="025959"/>
              </a:solidFill>
            </a:ln>
          </p:spPr>
          <p:txBody>
            <a:bodyPr wrap="square" lIns="0" tIns="0" rIns="0" bIns="0" rtlCol="0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465A875D-1461-5D1F-18B8-17D3BE358302}"/>
                </a:ext>
              </a:extLst>
            </p:cNvPr>
            <p:cNvSpPr/>
            <p:nvPr/>
          </p:nvSpPr>
          <p:spPr bwMode="auto">
            <a:xfrm>
              <a:off x="3055619" y="2472054"/>
              <a:ext cx="3907790" cy="916305"/>
            </a:xfrm>
            <a:custGeom>
              <a:avLst/>
              <a:gdLst/>
              <a:ahLst/>
              <a:cxnLst/>
              <a:rect l="l" t="t" r="r" b="b"/>
              <a:pathLst>
                <a:path w="3907790" h="916304" extrusionOk="0">
                  <a:moveTo>
                    <a:pt x="0" y="152400"/>
                  </a:moveTo>
                  <a:lnTo>
                    <a:pt x="7619" y="104140"/>
                  </a:lnTo>
                  <a:lnTo>
                    <a:pt x="29210" y="62230"/>
                  </a:lnTo>
                  <a:lnTo>
                    <a:pt x="62230" y="29210"/>
                  </a:lnTo>
                  <a:lnTo>
                    <a:pt x="104140" y="7620"/>
                  </a:lnTo>
                  <a:lnTo>
                    <a:pt x="152400" y="0"/>
                  </a:lnTo>
                  <a:lnTo>
                    <a:pt x="3755389" y="0"/>
                  </a:lnTo>
                  <a:lnTo>
                    <a:pt x="3803014" y="7620"/>
                  </a:lnTo>
                  <a:lnTo>
                    <a:pt x="3844925" y="29210"/>
                  </a:lnTo>
                  <a:lnTo>
                    <a:pt x="3877945" y="62230"/>
                  </a:lnTo>
                  <a:lnTo>
                    <a:pt x="3899534" y="104140"/>
                  </a:lnTo>
                  <a:lnTo>
                    <a:pt x="3907789" y="152400"/>
                  </a:lnTo>
                  <a:lnTo>
                    <a:pt x="3907789" y="763905"/>
                  </a:lnTo>
                  <a:lnTo>
                    <a:pt x="3899534" y="811530"/>
                  </a:lnTo>
                  <a:lnTo>
                    <a:pt x="3877945" y="853440"/>
                  </a:lnTo>
                  <a:lnTo>
                    <a:pt x="3844925" y="886460"/>
                  </a:lnTo>
                  <a:lnTo>
                    <a:pt x="3803014" y="908050"/>
                  </a:lnTo>
                  <a:lnTo>
                    <a:pt x="3755389" y="916305"/>
                  </a:lnTo>
                  <a:lnTo>
                    <a:pt x="152400" y="916305"/>
                  </a:lnTo>
                  <a:lnTo>
                    <a:pt x="104140" y="908050"/>
                  </a:lnTo>
                  <a:lnTo>
                    <a:pt x="62230" y="886460"/>
                  </a:lnTo>
                  <a:lnTo>
                    <a:pt x="29210" y="853440"/>
                  </a:lnTo>
                  <a:lnTo>
                    <a:pt x="7619" y="811530"/>
                  </a:lnTo>
                  <a:lnTo>
                    <a:pt x="0" y="763905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10668">
              <a:solidFill>
                <a:srgbClr val="025959"/>
              </a:solidFill>
            </a:ln>
          </p:spPr>
          <p:txBody>
            <a:bodyPr wrap="square" lIns="0" tIns="0" rIns="0" bIns="0" rtlCol="0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1" name="object 13">
            <a:extLst>
              <a:ext uri="{FF2B5EF4-FFF2-40B4-BE49-F238E27FC236}">
                <a16:creationId xmlns:a16="http://schemas.microsoft.com/office/drawing/2014/main" id="{DCCC659D-7602-26BE-83AB-AC965A86F8DC}"/>
              </a:ext>
            </a:extLst>
          </p:cNvPr>
          <p:cNvSpPr txBox="1"/>
          <p:nvPr/>
        </p:nvSpPr>
        <p:spPr bwMode="auto">
          <a:xfrm>
            <a:off x="5020149" y="2183059"/>
            <a:ext cx="2168591" cy="33598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100" dirty="0">
                <a:latin typeface="Tahoma"/>
                <a:cs typeface="Tahoma"/>
              </a:rPr>
              <a:t>Política</a:t>
            </a:r>
            <a:r>
              <a:rPr sz="2100" spc="-105" dirty="0">
                <a:latin typeface="Tahoma"/>
                <a:cs typeface="Tahoma"/>
              </a:rPr>
              <a:t> </a:t>
            </a:r>
            <a:r>
              <a:rPr sz="2100" spc="-5" dirty="0" err="1">
                <a:latin typeface="Tahoma"/>
                <a:cs typeface="Tahoma"/>
              </a:rPr>
              <a:t>Monetária</a:t>
            </a:r>
            <a:endParaRPr sz="2100" dirty="0">
              <a:latin typeface="Tahoma"/>
              <a:cs typeface="Tahoma"/>
            </a:endParaRPr>
          </a:p>
        </p:txBody>
      </p:sp>
      <p:pic>
        <p:nvPicPr>
          <p:cNvPr id="32" name="object 16">
            <a:extLst>
              <a:ext uri="{FF2B5EF4-FFF2-40B4-BE49-F238E27FC236}">
                <a16:creationId xmlns:a16="http://schemas.microsoft.com/office/drawing/2014/main" id="{E500792E-F347-AFF2-E2D1-BC11ED6FB5CB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9809579" y="2005084"/>
            <a:ext cx="923925" cy="666089"/>
          </a:xfrm>
          <a:prstGeom prst="rect">
            <a:avLst/>
          </a:prstGeom>
        </p:spPr>
      </p:pic>
      <p:grpSp>
        <p:nvGrpSpPr>
          <p:cNvPr id="33" name="object 25">
            <a:extLst>
              <a:ext uri="{FF2B5EF4-FFF2-40B4-BE49-F238E27FC236}">
                <a16:creationId xmlns:a16="http://schemas.microsoft.com/office/drawing/2014/main" id="{B6DC5F2A-BDE4-D350-DC6F-ABEDBC96F6B4}"/>
              </a:ext>
            </a:extLst>
          </p:cNvPr>
          <p:cNvGrpSpPr/>
          <p:nvPr/>
        </p:nvGrpSpPr>
        <p:grpSpPr bwMode="auto">
          <a:xfrm>
            <a:off x="4199497" y="3086549"/>
            <a:ext cx="3664893" cy="707886"/>
            <a:chOff x="3050285" y="3775455"/>
            <a:chExt cx="3918585" cy="927100"/>
          </a:xfrm>
        </p:grpSpPr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3B3355AC-938D-9BC1-A2F6-32EFE5C3A1A1}"/>
                </a:ext>
              </a:extLst>
            </p:cNvPr>
            <p:cNvSpPr/>
            <p:nvPr/>
          </p:nvSpPr>
          <p:spPr bwMode="auto">
            <a:xfrm>
              <a:off x="3055619" y="3780789"/>
              <a:ext cx="3907790" cy="916305"/>
            </a:xfrm>
            <a:custGeom>
              <a:avLst/>
              <a:gdLst/>
              <a:ahLst/>
              <a:cxnLst/>
              <a:rect l="l" t="t" r="r" b="b"/>
              <a:pathLst>
                <a:path w="3907790" h="916304" extrusionOk="0">
                  <a:moveTo>
                    <a:pt x="3755389" y="0"/>
                  </a:moveTo>
                  <a:lnTo>
                    <a:pt x="152400" y="0"/>
                  </a:lnTo>
                  <a:lnTo>
                    <a:pt x="104140" y="7620"/>
                  </a:lnTo>
                  <a:lnTo>
                    <a:pt x="62230" y="29210"/>
                  </a:lnTo>
                  <a:lnTo>
                    <a:pt x="29210" y="62230"/>
                  </a:lnTo>
                  <a:lnTo>
                    <a:pt x="7619" y="104139"/>
                  </a:lnTo>
                  <a:lnTo>
                    <a:pt x="0" y="152400"/>
                  </a:lnTo>
                  <a:lnTo>
                    <a:pt x="0" y="763905"/>
                  </a:lnTo>
                  <a:lnTo>
                    <a:pt x="7619" y="811530"/>
                  </a:lnTo>
                  <a:lnTo>
                    <a:pt x="29210" y="853440"/>
                  </a:lnTo>
                  <a:lnTo>
                    <a:pt x="62230" y="886460"/>
                  </a:lnTo>
                  <a:lnTo>
                    <a:pt x="104140" y="908685"/>
                  </a:lnTo>
                  <a:lnTo>
                    <a:pt x="152400" y="916305"/>
                  </a:lnTo>
                  <a:lnTo>
                    <a:pt x="3755389" y="916305"/>
                  </a:lnTo>
                  <a:lnTo>
                    <a:pt x="3803014" y="908685"/>
                  </a:lnTo>
                  <a:lnTo>
                    <a:pt x="3844925" y="886460"/>
                  </a:lnTo>
                  <a:lnTo>
                    <a:pt x="3877945" y="853440"/>
                  </a:lnTo>
                  <a:lnTo>
                    <a:pt x="3899534" y="811530"/>
                  </a:lnTo>
                  <a:lnTo>
                    <a:pt x="3907789" y="763905"/>
                  </a:lnTo>
                  <a:lnTo>
                    <a:pt x="3907789" y="152400"/>
                  </a:lnTo>
                  <a:lnTo>
                    <a:pt x="3899534" y="104139"/>
                  </a:lnTo>
                  <a:lnTo>
                    <a:pt x="3877945" y="62230"/>
                  </a:lnTo>
                  <a:lnTo>
                    <a:pt x="3844925" y="29210"/>
                  </a:lnTo>
                  <a:lnTo>
                    <a:pt x="3803014" y="7620"/>
                  </a:lnTo>
                  <a:lnTo>
                    <a:pt x="3755389" y="0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rgbClr val="025959"/>
              </a:solidFill>
            </a:ln>
          </p:spPr>
          <p:txBody>
            <a:bodyPr wrap="square" lIns="0" tIns="0" rIns="0" bIns="0" rtlCol="0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C6845D20-606E-D87D-7724-99BE284BC4AC}"/>
                </a:ext>
              </a:extLst>
            </p:cNvPr>
            <p:cNvSpPr/>
            <p:nvPr/>
          </p:nvSpPr>
          <p:spPr bwMode="auto">
            <a:xfrm>
              <a:off x="3055619" y="3780789"/>
              <a:ext cx="3907790" cy="916305"/>
            </a:xfrm>
            <a:custGeom>
              <a:avLst/>
              <a:gdLst/>
              <a:ahLst/>
              <a:cxnLst/>
              <a:rect l="l" t="t" r="r" b="b"/>
              <a:pathLst>
                <a:path w="3907790" h="916304" extrusionOk="0">
                  <a:moveTo>
                    <a:pt x="0" y="152400"/>
                  </a:moveTo>
                  <a:lnTo>
                    <a:pt x="7619" y="104139"/>
                  </a:lnTo>
                  <a:lnTo>
                    <a:pt x="29210" y="62230"/>
                  </a:lnTo>
                  <a:lnTo>
                    <a:pt x="62230" y="29210"/>
                  </a:lnTo>
                  <a:lnTo>
                    <a:pt x="104140" y="7620"/>
                  </a:lnTo>
                  <a:lnTo>
                    <a:pt x="152400" y="0"/>
                  </a:lnTo>
                  <a:lnTo>
                    <a:pt x="3755389" y="0"/>
                  </a:lnTo>
                  <a:lnTo>
                    <a:pt x="3803014" y="7620"/>
                  </a:lnTo>
                  <a:lnTo>
                    <a:pt x="3844925" y="29210"/>
                  </a:lnTo>
                  <a:lnTo>
                    <a:pt x="3877945" y="62230"/>
                  </a:lnTo>
                  <a:lnTo>
                    <a:pt x="3899534" y="104139"/>
                  </a:lnTo>
                  <a:lnTo>
                    <a:pt x="3907789" y="152400"/>
                  </a:lnTo>
                  <a:lnTo>
                    <a:pt x="3907789" y="763905"/>
                  </a:lnTo>
                  <a:lnTo>
                    <a:pt x="3899534" y="811530"/>
                  </a:lnTo>
                  <a:lnTo>
                    <a:pt x="3877945" y="853440"/>
                  </a:lnTo>
                  <a:lnTo>
                    <a:pt x="3844925" y="886460"/>
                  </a:lnTo>
                  <a:lnTo>
                    <a:pt x="3803014" y="908685"/>
                  </a:lnTo>
                  <a:lnTo>
                    <a:pt x="3755389" y="916305"/>
                  </a:lnTo>
                  <a:lnTo>
                    <a:pt x="152400" y="916305"/>
                  </a:lnTo>
                  <a:lnTo>
                    <a:pt x="104140" y="908685"/>
                  </a:lnTo>
                  <a:lnTo>
                    <a:pt x="62230" y="886460"/>
                  </a:lnTo>
                  <a:lnTo>
                    <a:pt x="29210" y="853440"/>
                  </a:lnTo>
                  <a:lnTo>
                    <a:pt x="7619" y="811530"/>
                  </a:lnTo>
                  <a:lnTo>
                    <a:pt x="0" y="763905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10668">
              <a:solidFill>
                <a:srgbClr val="025959"/>
              </a:solidFill>
            </a:ln>
          </p:spPr>
          <p:txBody>
            <a:bodyPr wrap="square" lIns="0" tIns="0" rIns="0" bIns="0" rtlCol="0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6" name="object 28">
            <a:extLst>
              <a:ext uri="{FF2B5EF4-FFF2-40B4-BE49-F238E27FC236}">
                <a16:creationId xmlns:a16="http://schemas.microsoft.com/office/drawing/2014/main" id="{9C621EA1-F2C7-3063-6856-3785BB034388}"/>
              </a:ext>
            </a:extLst>
          </p:cNvPr>
          <p:cNvSpPr txBox="1"/>
          <p:nvPr/>
        </p:nvSpPr>
        <p:spPr bwMode="auto">
          <a:xfrm>
            <a:off x="5137369" y="3256280"/>
            <a:ext cx="1864995" cy="3454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100" dirty="0">
                <a:latin typeface="Tahoma"/>
                <a:cs typeface="Tahoma"/>
              </a:rPr>
              <a:t>Política</a:t>
            </a:r>
            <a:r>
              <a:rPr sz="2100" spc="-105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Cambial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37" name="object 29">
            <a:extLst>
              <a:ext uri="{FF2B5EF4-FFF2-40B4-BE49-F238E27FC236}">
                <a16:creationId xmlns:a16="http://schemas.microsoft.com/office/drawing/2014/main" id="{7828897E-1EA9-1C98-96E0-705BF3B259F1}"/>
              </a:ext>
            </a:extLst>
          </p:cNvPr>
          <p:cNvGrpSpPr/>
          <p:nvPr/>
        </p:nvGrpSpPr>
        <p:grpSpPr bwMode="auto">
          <a:xfrm>
            <a:off x="4220009" y="4140277"/>
            <a:ext cx="3654798" cy="735623"/>
            <a:chOff x="3050285" y="5077205"/>
            <a:chExt cx="3918585" cy="926465"/>
          </a:xfrm>
        </p:grpSpPr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DB5906A3-AC9D-358C-8D22-F19F33E54538}"/>
                </a:ext>
              </a:extLst>
            </p:cNvPr>
            <p:cNvSpPr/>
            <p:nvPr/>
          </p:nvSpPr>
          <p:spPr bwMode="auto">
            <a:xfrm>
              <a:off x="3055619" y="5082539"/>
              <a:ext cx="3907790" cy="915669"/>
            </a:xfrm>
            <a:custGeom>
              <a:avLst/>
              <a:gdLst/>
              <a:ahLst/>
              <a:cxnLst/>
              <a:rect l="l" t="t" r="r" b="b"/>
              <a:pathLst>
                <a:path w="3907790" h="915670" extrusionOk="0">
                  <a:moveTo>
                    <a:pt x="3755389" y="0"/>
                  </a:moveTo>
                  <a:lnTo>
                    <a:pt x="152400" y="0"/>
                  </a:lnTo>
                  <a:lnTo>
                    <a:pt x="104140" y="7620"/>
                  </a:lnTo>
                  <a:lnTo>
                    <a:pt x="62230" y="29210"/>
                  </a:lnTo>
                  <a:lnTo>
                    <a:pt x="29210" y="61595"/>
                  </a:lnTo>
                  <a:lnTo>
                    <a:pt x="7619" y="103505"/>
                  </a:lnTo>
                  <a:lnTo>
                    <a:pt x="0" y="152400"/>
                  </a:lnTo>
                  <a:lnTo>
                    <a:pt x="0" y="763270"/>
                  </a:lnTo>
                  <a:lnTo>
                    <a:pt x="7619" y="811530"/>
                  </a:lnTo>
                  <a:lnTo>
                    <a:pt x="29210" y="853440"/>
                  </a:lnTo>
                  <a:lnTo>
                    <a:pt x="62230" y="886460"/>
                  </a:lnTo>
                  <a:lnTo>
                    <a:pt x="104140" y="908050"/>
                  </a:lnTo>
                  <a:lnTo>
                    <a:pt x="152400" y="915670"/>
                  </a:lnTo>
                  <a:lnTo>
                    <a:pt x="3755389" y="915670"/>
                  </a:lnTo>
                  <a:lnTo>
                    <a:pt x="3803014" y="908050"/>
                  </a:lnTo>
                  <a:lnTo>
                    <a:pt x="3844925" y="886460"/>
                  </a:lnTo>
                  <a:lnTo>
                    <a:pt x="3877945" y="853440"/>
                  </a:lnTo>
                  <a:lnTo>
                    <a:pt x="3899534" y="811530"/>
                  </a:lnTo>
                  <a:lnTo>
                    <a:pt x="3907789" y="763270"/>
                  </a:lnTo>
                  <a:lnTo>
                    <a:pt x="3907789" y="152400"/>
                  </a:lnTo>
                  <a:lnTo>
                    <a:pt x="3899534" y="103505"/>
                  </a:lnTo>
                  <a:lnTo>
                    <a:pt x="3877945" y="61595"/>
                  </a:lnTo>
                  <a:lnTo>
                    <a:pt x="3844925" y="29210"/>
                  </a:lnTo>
                  <a:lnTo>
                    <a:pt x="3803014" y="7620"/>
                  </a:lnTo>
                  <a:lnTo>
                    <a:pt x="3755389" y="0"/>
                  </a:lnTo>
                  <a:close/>
                </a:path>
              </a:pathLst>
            </a:custGeom>
            <a:solidFill>
              <a:srgbClr val="D7D7D7"/>
            </a:solidFill>
            <a:ln>
              <a:solidFill>
                <a:srgbClr val="025959"/>
              </a:solidFill>
            </a:ln>
          </p:spPr>
          <p:txBody>
            <a:bodyPr wrap="square" lIns="0" tIns="0" rIns="0" bIns="0" rtlCol="0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31">
              <a:extLst>
                <a:ext uri="{FF2B5EF4-FFF2-40B4-BE49-F238E27FC236}">
                  <a16:creationId xmlns:a16="http://schemas.microsoft.com/office/drawing/2014/main" id="{89373D4D-5016-3C33-A759-BD88DDC05DC3}"/>
                </a:ext>
              </a:extLst>
            </p:cNvPr>
            <p:cNvSpPr/>
            <p:nvPr/>
          </p:nvSpPr>
          <p:spPr bwMode="auto">
            <a:xfrm>
              <a:off x="3055619" y="5082539"/>
              <a:ext cx="3907790" cy="915669"/>
            </a:xfrm>
            <a:custGeom>
              <a:avLst/>
              <a:gdLst/>
              <a:ahLst/>
              <a:cxnLst/>
              <a:rect l="l" t="t" r="r" b="b"/>
              <a:pathLst>
                <a:path w="3907790" h="915670" extrusionOk="0">
                  <a:moveTo>
                    <a:pt x="0" y="152400"/>
                  </a:moveTo>
                  <a:lnTo>
                    <a:pt x="7619" y="103505"/>
                  </a:lnTo>
                  <a:lnTo>
                    <a:pt x="29210" y="61595"/>
                  </a:lnTo>
                  <a:lnTo>
                    <a:pt x="62230" y="29210"/>
                  </a:lnTo>
                  <a:lnTo>
                    <a:pt x="104140" y="7620"/>
                  </a:lnTo>
                  <a:lnTo>
                    <a:pt x="152400" y="0"/>
                  </a:lnTo>
                  <a:lnTo>
                    <a:pt x="3755389" y="0"/>
                  </a:lnTo>
                  <a:lnTo>
                    <a:pt x="3803014" y="7620"/>
                  </a:lnTo>
                  <a:lnTo>
                    <a:pt x="3844925" y="29210"/>
                  </a:lnTo>
                  <a:lnTo>
                    <a:pt x="3877945" y="61595"/>
                  </a:lnTo>
                  <a:lnTo>
                    <a:pt x="3899534" y="103505"/>
                  </a:lnTo>
                  <a:lnTo>
                    <a:pt x="3907789" y="152400"/>
                  </a:lnTo>
                  <a:lnTo>
                    <a:pt x="3907789" y="763270"/>
                  </a:lnTo>
                  <a:lnTo>
                    <a:pt x="3899534" y="811530"/>
                  </a:lnTo>
                  <a:lnTo>
                    <a:pt x="3877945" y="853440"/>
                  </a:lnTo>
                  <a:lnTo>
                    <a:pt x="3844925" y="886460"/>
                  </a:lnTo>
                  <a:lnTo>
                    <a:pt x="3803014" y="908050"/>
                  </a:lnTo>
                  <a:lnTo>
                    <a:pt x="3755389" y="915670"/>
                  </a:lnTo>
                  <a:lnTo>
                    <a:pt x="152400" y="915670"/>
                  </a:lnTo>
                  <a:lnTo>
                    <a:pt x="104140" y="908050"/>
                  </a:lnTo>
                  <a:lnTo>
                    <a:pt x="62230" y="886460"/>
                  </a:lnTo>
                  <a:lnTo>
                    <a:pt x="29210" y="853440"/>
                  </a:lnTo>
                  <a:lnTo>
                    <a:pt x="7619" y="811530"/>
                  </a:lnTo>
                  <a:lnTo>
                    <a:pt x="0" y="76327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10668">
              <a:solidFill>
                <a:srgbClr val="025959"/>
              </a:solidFill>
            </a:ln>
          </p:spPr>
          <p:txBody>
            <a:bodyPr wrap="square" lIns="0" tIns="0" rIns="0" bIns="0" rtlCol="0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0" name="object 32">
            <a:extLst>
              <a:ext uri="{FF2B5EF4-FFF2-40B4-BE49-F238E27FC236}">
                <a16:creationId xmlns:a16="http://schemas.microsoft.com/office/drawing/2014/main" id="{EA12230E-1521-5406-11A5-331D29A81A0F}"/>
              </a:ext>
            </a:extLst>
          </p:cNvPr>
          <p:cNvSpPr txBox="1"/>
          <p:nvPr/>
        </p:nvSpPr>
        <p:spPr bwMode="auto">
          <a:xfrm>
            <a:off x="5227073" y="4317331"/>
            <a:ext cx="1574800" cy="3454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100" dirty="0">
                <a:latin typeface="Tahoma"/>
                <a:cs typeface="Tahoma"/>
              </a:rPr>
              <a:t>Política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-5" dirty="0">
                <a:latin typeface="Tahoma"/>
                <a:cs typeface="Tahoma"/>
              </a:rPr>
              <a:t>Fiscal</a:t>
            </a:r>
            <a:endParaRPr sz="2100" dirty="0">
              <a:latin typeface="Tahoma"/>
              <a:cs typeface="Tahoma"/>
            </a:endParaRPr>
          </a:p>
        </p:txBody>
      </p:sp>
      <p:pic>
        <p:nvPicPr>
          <p:cNvPr id="41" name="object 33">
            <a:extLst>
              <a:ext uri="{FF2B5EF4-FFF2-40B4-BE49-F238E27FC236}">
                <a16:creationId xmlns:a16="http://schemas.microsoft.com/office/drawing/2014/main" id="{662FA076-55C5-C2B4-640E-802572008289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9964661" y="3135953"/>
            <a:ext cx="629284" cy="707886"/>
          </a:xfrm>
          <a:prstGeom prst="rect">
            <a:avLst/>
          </a:prstGeom>
        </p:spPr>
      </p:pic>
      <p:pic>
        <p:nvPicPr>
          <p:cNvPr id="42" name="object 34">
            <a:extLst>
              <a:ext uri="{FF2B5EF4-FFF2-40B4-BE49-F238E27FC236}">
                <a16:creationId xmlns:a16="http://schemas.microsoft.com/office/drawing/2014/main" id="{BFD458DC-1E07-804E-0091-DBB88285BBAA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10016095" y="4144305"/>
            <a:ext cx="526415" cy="679831"/>
          </a:xfrm>
          <a:prstGeom prst="rect">
            <a:avLst/>
          </a:prstGeom>
        </p:spPr>
      </p:pic>
      <p:sp>
        <p:nvSpPr>
          <p:cNvPr id="43" name="object 7">
            <a:extLst>
              <a:ext uri="{FF2B5EF4-FFF2-40B4-BE49-F238E27FC236}">
                <a16:creationId xmlns:a16="http://schemas.microsoft.com/office/drawing/2014/main" id="{77B6B7B9-6444-C700-8786-0A1363C965A4}"/>
              </a:ext>
            </a:extLst>
          </p:cNvPr>
          <p:cNvSpPr/>
          <p:nvPr/>
        </p:nvSpPr>
        <p:spPr bwMode="auto">
          <a:xfrm>
            <a:off x="8279741" y="1978851"/>
            <a:ext cx="1078198" cy="734119"/>
          </a:xfrm>
          <a:custGeom>
            <a:avLst/>
            <a:gdLst/>
            <a:ahLst/>
            <a:cxnLst/>
            <a:rect l="l" t="t" r="r" b="b"/>
            <a:pathLst>
              <a:path w="1310639" h="916304" extrusionOk="0">
                <a:moveTo>
                  <a:pt x="1310640" y="0"/>
                </a:moveTo>
                <a:lnTo>
                  <a:pt x="0" y="0"/>
                </a:lnTo>
                <a:lnTo>
                  <a:pt x="0" y="916304"/>
                </a:lnTo>
                <a:lnTo>
                  <a:pt x="1310640" y="916304"/>
                </a:lnTo>
                <a:lnTo>
                  <a:pt x="1310640" y="0"/>
                </a:lnTo>
                <a:close/>
              </a:path>
            </a:pathLst>
          </a:custGeom>
          <a:solidFill>
            <a:srgbClr val="D7D7D7"/>
          </a:solidFill>
          <a:ln>
            <a:solidFill>
              <a:srgbClr val="025959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400" b="1" dirty="0"/>
              <a:t>PM</a:t>
            </a:r>
            <a:endParaRPr b="1" dirty="0"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D9E2DF46-4FFD-7CBF-215D-4894F64C7E90}"/>
              </a:ext>
            </a:extLst>
          </p:cNvPr>
          <p:cNvSpPr/>
          <p:nvPr/>
        </p:nvSpPr>
        <p:spPr bwMode="auto">
          <a:xfrm>
            <a:off x="8279741" y="3086550"/>
            <a:ext cx="1097362" cy="699644"/>
          </a:xfrm>
          <a:custGeom>
            <a:avLst/>
            <a:gdLst/>
            <a:ahLst/>
            <a:cxnLst/>
            <a:rect l="l" t="t" r="r" b="b"/>
            <a:pathLst>
              <a:path w="1310639" h="916304" extrusionOk="0">
                <a:moveTo>
                  <a:pt x="1310640" y="0"/>
                </a:moveTo>
                <a:lnTo>
                  <a:pt x="0" y="0"/>
                </a:lnTo>
                <a:lnTo>
                  <a:pt x="0" y="916304"/>
                </a:lnTo>
                <a:lnTo>
                  <a:pt x="1310640" y="916304"/>
                </a:lnTo>
                <a:lnTo>
                  <a:pt x="1310640" y="0"/>
                </a:lnTo>
                <a:close/>
              </a:path>
            </a:pathLst>
          </a:custGeom>
          <a:solidFill>
            <a:srgbClr val="D7D7D7"/>
          </a:solidFill>
          <a:ln>
            <a:solidFill>
              <a:srgbClr val="025959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400" b="1" dirty="0"/>
              <a:t>PC</a:t>
            </a:r>
            <a:endParaRPr b="1" dirty="0"/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D3F84071-19AD-6E72-A49E-95C447AD8F1C}"/>
              </a:ext>
            </a:extLst>
          </p:cNvPr>
          <p:cNvSpPr/>
          <p:nvPr/>
        </p:nvSpPr>
        <p:spPr bwMode="auto">
          <a:xfrm>
            <a:off x="8279741" y="4144306"/>
            <a:ext cx="1078198" cy="679831"/>
          </a:xfrm>
          <a:custGeom>
            <a:avLst/>
            <a:gdLst/>
            <a:ahLst/>
            <a:cxnLst/>
            <a:rect l="l" t="t" r="r" b="b"/>
            <a:pathLst>
              <a:path w="1310639" h="916304" extrusionOk="0">
                <a:moveTo>
                  <a:pt x="1310640" y="0"/>
                </a:moveTo>
                <a:lnTo>
                  <a:pt x="0" y="0"/>
                </a:lnTo>
                <a:lnTo>
                  <a:pt x="0" y="916304"/>
                </a:lnTo>
                <a:lnTo>
                  <a:pt x="1310640" y="916304"/>
                </a:lnTo>
                <a:lnTo>
                  <a:pt x="1310640" y="0"/>
                </a:lnTo>
                <a:close/>
              </a:path>
            </a:pathLst>
          </a:custGeom>
          <a:solidFill>
            <a:srgbClr val="D7D7D7"/>
          </a:solidFill>
          <a:ln>
            <a:solidFill>
              <a:srgbClr val="025959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2400" b="1" dirty="0"/>
              <a:t>PF</a:t>
            </a:r>
            <a:endParaRPr b="1" dirty="0"/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E05919C4-CE86-0B1A-1570-8E39DD825BEC}"/>
              </a:ext>
            </a:extLst>
          </p:cNvPr>
          <p:cNvSpPr/>
          <p:nvPr/>
        </p:nvSpPr>
        <p:spPr bwMode="auto">
          <a:xfrm>
            <a:off x="2827739" y="3086549"/>
            <a:ext cx="956289" cy="707886"/>
          </a:xfrm>
          <a:custGeom>
            <a:avLst/>
            <a:gdLst/>
            <a:ahLst/>
            <a:cxnLst/>
            <a:rect l="l" t="t" r="r" b="b"/>
            <a:pathLst>
              <a:path w="1310639" h="916304" extrusionOk="0">
                <a:moveTo>
                  <a:pt x="1310640" y="0"/>
                </a:moveTo>
                <a:lnTo>
                  <a:pt x="0" y="0"/>
                </a:lnTo>
                <a:lnTo>
                  <a:pt x="0" y="916304"/>
                </a:lnTo>
                <a:lnTo>
                  <a:pt x="1310640" y="916304"/>
                </a:lnTo>
                <a:lnTo>
                  <a:pt x="1310640" y="0"/>
                </a:lnTo>
                <a:close/>
              </a:path>
            </a:pathLst>
          </a:custGeom>
          <a:solidFill>
            <a:srgbClr val="DFBE7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4800" b="1" dirty="0"/>
              <a:t>P</a:t>
            </a:r>
            <a:endParaRPr sz="4800" b="1" dirty="0"/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F1918399-3C86-DDEB-7451-84D844DD547C}"/>
              </a:ext>
            </a:extLst>
          </p:cNvPr>
          <p:cNvSpPr/>
          <p:nvPr/>
        </p:nvSpPr>
        <p:spPr bwMode="auto">
          <a:xfrm>
            <a:off x="2812080" y="4168015"/>
            <a:ext cx="956289" cy="707886"/>
          </a:xfrm>
          <a:custGeom>
            <a:avLst/>
            <a:gdLst/>
            <a:ahLst/>
            <a:cxnLst/>
            <a:rect l="l" t="t" r="r" b="b"/>
            <a:pathLst>
              <a:path w="1310639" h="916304" extrusionOk="0">
                <a:moveTo>
                  <a:pt x="1310640" y="0"/>
                </a:moveTo>
                <a:lnTo>
                  <a:pt x="0" y="0"/>
                </a:lnTo>
                <a:lnTo>
                  <a:pt x="0" y="916304"/>
                </a:lnTo>
                <a:lnTo>
                  <a:pt x="1310640" y="916304"/>
                </a:lnTo>
                <a:lnTo>
                  <a:pt x="1310640" y="0"/>
                </a:lnTo>
                <a:close/>
              </a:path>
            </a:pathLst>
          </a:custGeom>
          <a:solidFill>
            <a:srgbClr val="DFBE71"/>
          </a:solidFill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4800" b="1" dirty="0"/>
              <a:t>P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100760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03D52-BD04-1541-87EB-372C5CC18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A5EDE3-F24A-ED51-60B9-6A1788922395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Política Monetária – PM 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F70F24-3E80-75FB-DFF7-11F1BE6E3CFF}"/>
              </a:ext>
            </a:extLst>
          </p:cNvPr>
          <p:cNvSpPr txBox="1"/>
          <p:nvPr/>
        </p:nvSpPr>
        <p:spPr>
          <a:xfrm>
            <a:off x="1415203" y="1443133"/>
            <a:ext cx="1011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Conjunto de instrumentos desenvolvidos pela teoria econômica que tem como objetivo </a:t>
            </a:r>
            <a:r>
              <a:rPr lang="pt-BR" sz="2000" b="1" dirty="0"/>
              <a:t>controlar a quantidade de moeda da economia (liquidez).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3E52A39-DACA-B90E-4F60-310ED8DF91C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3462728" y="2665294"/>
            <a:ext cx="2900297" cy="87323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B39671A5-2936-137D-ED7D-FD4C7919FBF3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6363025" y="2665294"/>
            <a:ext cx="3200700" cy="87323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8">
            <a:extLst>
              <a:ext uri="{FF2B5EF4-FFF2-40B4-BE49-F238E27FC236}">
                <a16:creationId xmlns:a16="http://schemas.microsoft.com/office/drawing/2014/main" id="{C99CD403-C923-6A6A-DF4D-E26402536AAD}"/>
              </a:ext>
            </a:extLst>
          </p:cNvPr>
          <p:cNvSpPr txBox="1"/>
          <p:nvPr/>
        </p:nvSpPr>
        <p:spPr bwMode="auto">
          <a:xfrm>
            <a:off x="3936561" y="2266100"/>
            <a:ext cx="4852928" cy="399194"/>
          </a:xfrm>
          <a:prstGeom prst="rect">
            <a:avLst/>
          </a:prstGeom>
          <a:solidFill>
            <a:srgbClr val="F7D281"/>
          </a:solidFill>
        </p:spPr>
        <p:txBody>
          <a:bodyPr vert="horz" wrap="square" lIns="0" tIns="72000" rIns="0" bIns="72000" rtlCol="0" anchor="ctr">
            <a:spAutoFit/>
          </a:bodyPr>
          <a:lstStyle/>
          <a:p>
            <a:pPr marL="356870" marR="353695" algn="ctr">
              <a:lnSpc>
                <a:spcPts val="1900"/>
              </a:lnSpc>
              <a:spcBef>
                <a:spcPts val="1180"/>
              </a:spcBef>
              <a:defRPr/>
            </a:pPr>
            <a:r>
              <a:rPr lang="pt-BR" sz="2000" b="1" spc="-10" dirty="0">
                <a:cs typeface="Tahoma"/>
              </a:rPr>
              <a:t>Instrumentos de Política Monetária</a:t>
            </a:r>
            <a:endParaRPr sz="2000" b="1" dirty="0">
              <a:cs typeface="Tahoma"/>
            </a:endParaRPr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BF67124C-320D-9C23-F8BB-470058057AE8}"/>
              </a:ext>
            </a:extLst>
          </p:cNvPr>
          <p:cNvSpPr/>
          <p:nvPr/>
        </p:nvSpPr>
        <p:spPr bwMode="auto">
          <a:xfrm>
            <a:off x="1017360" y="4607728"/>
            <a:ext cx="3282610" cy="1060184"/>
          </a:xfrm>
          <a:custGeom>
            <a:avLst/>
            <a:gdLst/>
            <a:ahLst/>
            <a:cxnLst/>
            <a:rect l="l" t="t" r="r" b="b"/>
            <a:pathLst>
              <a:path w="2353310" h="972820" extrusionOk="0">
                <a:moveTo>
                  <a:pt x="0" y="161925"/>
                </a:moveTo>
                <a:lnTo>
                  <a:pt x="5714" y="119380"/>
                </a:lnTo>
                <a:lnTo>
                  <a:pt x="22225" y="80645"/>
                </a:lnTo>
                <a:lnTo>
                  <a:pt x="46989" y="47625"/>
                </a:lnTo>
                <a:lnTo>
                  <a:pt x="80009" y="22225"/>
                </a:lnTo>
                <a:lnTo>
                  <a:pt x="118744" y="6350"/>
                </a:lnTo>
                <a:lnTo>
                  <a:pt x="161925" y="0"/>
                </a:lnTo>
                <a:lnTo>
                  <a:pt x="2190115" y="0"/>
                </a:lnTo>
                <a:lnTo>
                  <a:pt x="2233295" y="6350"/>
                </a:lnTo>
                <a:lnTo>
                  <a:pt x="2272665" y="22225"/>
                </a:lnTo>
                <a:lnTo>
                  <a:pt x="2305685" y="47625"/>
                </a:lnTo>
                <a:lnTo>
                  <a:pt x="2331085" y="80645"/>
                </a:lnTo>
                <a:lnTo>
                  <a:pt x="2347595" y="119380"/>
                </a:lnTo>
                <a:lnTo>
                  <a:pt x="2353310" y="161925"/>
                </a:lnTo>
                <a:lnTo>
                  <a:pt x="2353310" y="809625"/>
                </a:lnTo>
                <a:lnTo>
                  <a:pt x="2347595" y="852805"/>
                </a:lnTo>
                <a:lnTo>
                  <a:pt x="2331085" y="891540"/>
                </a:lnTo>
                <a:lnTo>
                  <a:pt x="2305685" y="924560"/>
                </a:lnTo>
                <a:lnTo>
                  <a:pt x="2272665" y="949960"/>
                </a:lnTo>
                <a:lnTo>
                  <a:pt x="2233295" y="966470"/>
                </a:lnTo>
                <a:lnTo>
                  <a:pt x="2190115" y="972820"/>
                </a:lnTo>
                <a:lnTo>
                  <a:pt x="161925" y="972820"/>
                </a:lnTo>
                <a:lnTo>
                  <a:pt x="118744" y="966470"/>
                </a:lnTo>
                <a:lnTo>
                  <a:pt x="80009" y="949960"/>
                </a:lnTo>
                <a:lnTo>
                  <a:pt x="46989" y="924560"/>
                </a:lnTo>
                <a:lnTo>
                  <a:pt x="22225" y="891540"/>
                </a:lnTo>
                <a:lnTo>
                  <a:pt x="5714" y="852805"/>
                </a:lnTo>
                <a:lnTo>
                  <a:pt x="0" y="809625"/>
                </a:lnTo>
                <a:lnTo>
                  <a:pt x="0" y="161925"/>
                </a:lnTo>
                <a:close/>
              </a:path>
            </a:pathLst>
          </a:custGeom>
          <a:ln w="10668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Compra Títulos - Injeta Dinheiro</a:t>
            </a:r>
            <a:endParaRPr sz="1200" dirty="0"/>
          </a:p>
          <a:p>
            <a:pPr algn="ctr">
              <a:defRPr/>
            </a:pPr>
            <a:endParaRPr lang="pt-BR" sz="1600" dirty="0"/>
          </a:p>
          <a:p>
            <a:pPr algn="ctr">
              <a:defRPr/>
            </a:pPr>
            <a:r>
              <a:rPr lang="pt-BR" sz="1600" dirty="0"/>
              <a:t>Vende Títulos - Retira Dinheiro</a:t>
            </a:r>
            <a:endParaRPr sz="1200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6FA4007-28C9-5B67-C838-3788C8492982}"/>
              </a:ext>
            </a:extLst>
          </p:cNvPr>
          <p:cNvSpPr/>
          <p:nvPr/>
        </p:nvSpPr>
        <p:spPr bwMode="auto">
          <a:xfrm>
            <a:off x="1380768" y="3594845"/>
            <a:ext cx="2555793" cy="824227"/>
          </a:xfrm>
          <a:custGeom>
            <a:avLst/>
            <a:gdLst/>
            <a:ahLst/>
            <a:cxnLst/>
            <a:rect l="l" t="t" r="r" b="b"/>
            <a:pathLst>
              <a:path w="2237104" h="902335" extrusionOk="0">
                <a:moveTo>
                  <a:pt x="0" y="450850"/>
                </a:moveTo>
                <a:lnTo>
                  <a:pt x="7619" y="398144"/>
                </a:lnTo>
                <a:lnTo>
                  <a:pt x="29844" y="347344"/>
                </a:lnTo>
                <a:lnTo>
                  <a:pt x="65404" y="298450"/>
                </a:lnTo>
                <a:lnTo>
                  <a:pt x="113664" y="252094"/>
                </a:lnTo>
                <a:lnTo>
                  <a:pt x="174625" y="208914"/>
                </a:lnTo>
                <a:lnTo>
                  <a:pt x="208914" y="187960"/>
                </a:lnTo>
                <a:lnTo>
                  <a:pt x="245744" y="168275"/>
                </a:lnTo>
                <a:lnTo>
                  <a:pt x="285750" y="149860"/>
                </a:lnTo>
                <a:lnTo>
                  <a:pt x="328294" y="131444"/>
                </a:lnTo>
                <a:lnTo>
                  <a:pt x="372744" y="114935"/>
                </a:lnTo>
                <a:lnTo>
                  <a:pt x="419100" y="98425"/>
                </a:lnTo>
                <a:lnTo>
                  <a:pt x="467994" y="83819"/>
                </a:lnTo>
                <a:lnTo>
                  <a:pt x="519429" y="69850"/>
                </a:lnTo>
                <a:lnTo>
                  <a:pt x="572134" y="57150"/>
                </a:lnTo>
                <a:lnTo>
                  <a:pt x="626744" y="45719"/>
                </a:lnTo>
                <a:lnTo>
                  <a:pt x="683259" y="34925"/>
                </a:lnTo>
                <a:lnTo>
                  <a:pt x="741679" y="26035"/>
                </a:lnTo>
                <a:lnTo>
                  <a:pt x="801369" y="18414"/>
                </a:lnTo>
                <a:lnTo>
                  <a:pt x="862329" y="12064"/>
                </a:lnTo>
                <a:lnTo>
                  <a:pt x="924559" y="6350"/>
                </a:lnTo>
                <a:lnTo>
                  <a:pt x="988694" y="3175"/>
                </a:lnTo>
                <a:lnTo>
                  <a:pt x="1052829" y="635"/>
                </a:lnTo>
                <a:lnTo>
                  <a:pt x="1118869" y="0"/>
                </a:lnTo>
                <a:lnTo>
                  <a:pt x="1184275" y="635"/>
                </a:lnTo>
                <a:lnTo>
                  <a:pt x="1249044" y="3175"/>
                </a:lnTo>
                <a:lnTo>
                  <a:pt x="1312544" y="6350"/>
                </a:lnTo>
                <a:lnTo>
                  <a:pt x="1374775" y="12064"/>
                </a:lnTo>
                <a:lnTo>
                  <a:pt x="1436369" y="18414"/>
                </a:lnTo>
                <a:lnTo>
                  <a:pt x="1496059" y="26035"/>
                </a:lnTo>
                <a:lnTo>
                  <a:pt x="1553844" y="34925"/>
                </a:lnTo>
                <a:lnTo>
                  <a:pt x="1610359" y="45719"/>
                </a:lnTo>
                <a:lnTo>
                  <a:pt x="1664969" y="57150"/>
                </a:lnTo>
                <a:lnTo>
                  <a:pt x="1718309" y="69850"/>
                </a:lnTo>
                <a:lnTo>
                  <a:pt x="1769109" y="83819"/>
                </a:lnTo>
                <a:lnTo>
                  <a:pt x="1818004" y="98425"/>
                </a:lnTo>
                <a:lnTo>
                  <a:pt x="1864994" y="114935"/>
                </a:lnTo>
                <a:lnTo>
                  <a:pt x="1909444" y="131444"/>
                </a:lnTo>
                <a:lnTo>
                  <a:pt x="1951989" y="149860"/>
                </a:lnTo>
                <a:lnTo>
                  <a:pt x="1991359" y="168275"/>
                </a:lnTo>
                <a:lnTo>
                  <a:pt x="2028825" y="187960"/>
                </a:lnTo>
                <a:lnTo>
                  <a:pt x="2063114" y="208914"/>
                </a:lnTo>
                <a:lnTo>
                  <a:pt x="2149475" y="274955"/>
                </a:lnTo>
                <a:lnTo>
                  <a:pt x="2191384" y="322580"/>
                </a:lnTo>
                <a:lnTo>
                  <a:pt x="2220594" y="372744"/>
                </a:lnTo>
                <a:lnTo>
                  <a:pt x="2235200" y="424180"/>
                </a:lnTo>
                <a:lnTo>
                  <a:pt x="2237104" y="450850"/>
                </a:lnTo>
                <a:lnTo>
                  <a:pt x="2235200" y="477519"/>
                </a:lnTo>
                <a:lnTo>
                  <a:pt x="2220594" y="528955"/>
                </a:lnTo>
                <a:lnTo>
                  <a:pt x="2191384" y="578485"/>
                </a:lnTo>
                <a:lnTo>
                  <a:pt x="2149475" y="626110"/>
                </a:lnTo>
                <a:lnTo>
                  <a:pt x="2094864" y="671194"/>
                </a:lnTo>
                <a:lnTo>
                  <a:pt x="2063114" y="692785"/>
                </a:lnTo>
                <a:lnTo>
                  <a:pt x="2028825" y="713105"/>
                </a:lnTo>
                <a:lnTo>
                  <a:pt x="1991359" y="732789"/>
                </a:lnTo>
                <a:lnTo>
                  <a:pt x="1951989" y="751839"/>
                </a:lnTo>
                <a:lnTo>
                  <a:pt x="1909444" y="769619"/>
                </a:lnTo>
                <a:lnTo>
                  <a:pt x="1864994" y="786764"/>
                </a:lnTo>
                <a:lnTo>
                  <a:pt x="1818004" y="802639"/>
                </a:lnTo>
                <a:lnTo>
                  <a:pt x="1769109" y="817880"/>
                </a:lnTo>
                <a:lnTo>
                  <a:pt x="1718309" y="831850"/>
                </a:lnTo>
                <a:lnTo>
                  <a:pt x="1664969" y="844550"/>
                </a:lnTo>
                <a:lnTo>
                  <a:pt x="1610359" y="855980"/>
                </a:lnTo>
                <a:lnTo>
                  <a:pt x="1553844" y="866775"/>
                </a:lnTo>
                <a:lnTo>
                  <a:pt x="1496059" y="875664"/>
                </a:lnTo>
                <a:lnTo>
                  <a:pt x="1436369" y="883285"/>
                </a:lnTo>
                <a:lnTo>
                  <a:pt x="1374775" y="890269"/>
                </a:lnTo>
                <a:lnTo>
                  <a:pt x="1312544" y="895350"/>
                </a:lnTo>
                <a:lnTo>
                  <a:pt x="1249044" y="899160"/>
                </a:lnTo>
                <a:lnTo>
                  <a:pt x="1184275" y="901064"/>
                </a:lnTo>
                <a:lnTo>
                  <a:pt x="1118869" y="902335"/>
                </a:lnTo>
                <a:lnTo>
                  <a:pt x="1052829" y="901064"/>
                </a:lnTo>
                <a:lnTo>
                  <a:pt x="988694" y="899160"/>
                </a:lnTo>
                <a:lnTo>
                  <a:pt x="924559" y="895350"/>
                </a:lnTo>
                <a:lnTo>
                  <a:pt x="862329" y="890269"/>
                </a:lnTo>
                <a:lnTo>
                  <a:pt x="801369" y="883285"/>
                </a:lnTo>
                <a:lnTo>
                  <a:pt x="741679" y="875664"/>
                </a:lnTo>
                <a:lnTo>
                  <a:pt x="683259" y="866775"/>
                </a:lnTo>
                <a:lnTo>
                  <a:pt x="626744" y="855980"/>
                </a:lnTo>
                <a:lnTo>
                  <a:pt x="572134" y="844550"/>
                </a:lnTo>
                <a:lnTo>
                  <a:pt x="519429" y="831850"/>
                </a:lnTo>
                <a:lnTo>
                  <a:pt x="467994" y="817880"/>
                </a:lnTo>
                <a:lnTo>
                  <a:pt x="419100" y="802639"/>
                </a:lnTo>
                <a:lnTo>
                  <a:pt x="372744" y="786764"/>
                </a:lnTo>
                <a:lnTo>
                  <a:pt x="328294" y="769619"/>
                </a:lnTo>
                <a:lnTo>
                  <a:pt x="285750" y="751839"/>
                </a:lnTo>
                <a:lnTo>
                  <a:pt x="245744" y="732789"/>
                </a:lnTo>
                <a:lnTo>
                  <a:pt x="208914" y="713105"/>
                </a:lnTo>
                <a:lnTo>
                  <a:pt x="174625" y="692785"/>
                </a:lnTo>
                <a:lnTo>
                  <a:pt x="142875" y="671194"/>
                </a:lnTo>
                <a:lnTo>
                  <a:pt x="88264" y="626110"/>
                </a:lnTo>
                <a:lnTo>
                  <a:pt x="45719" y="578485"/>
                </a:lnTo>
                <a:lnTo>
                  <a:pt x="17144" y="528955"/>
                </a:lnTo>
                <a:lnTo>
                  <a:pt x="1904" y="477519"/>
                </a:lnTo>
                <a:lnTo>
                  <a:pt x="0" y="450850"/>
                </a:lnTo>
              </a:path>
            </a:pathLst>
          </a:custGeom>
          <a:ln w="10667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b="1" dirty="0"/>
              <a:t>Open Market</a:t>
            </a:r>
            <a:endParaRPr sz="1600" dirty="0"/>
          </a:p>
          <a:p>
            <a:pPr algn="ctr">
              <a:defRPr/>
            </a:pPr>
            <a:r>
              <a:rPr lang="pt-BR" sz="1600" b="1" dirty="0"/>
              <a:t>(Compra  e venda de Títulos)</a:t>
            </a:r>
            <a:endParaRPr sz="1600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554052CB-E78D-7212-EB30-2C5FB2AD9B21}"/>
              </a:ext>
            </a:extLst>
          </p:cNvPr>
          <p:cNvSpPr/>
          <p:nvPr/>
        </p:nvSpPr>
        <p:spPr bwMode="auto">
          <a:xfrm>
            <a:off x="5317765" y="3576905"/>
            <a:ext cx="2042208" cy="842167"/>
          </a:xfrm>
          <a:custGeom>
            <a:avLst/>
            <a:gdLst/>
            <a:ahLst/>
            <a:cxnLst/>
            <a:rect l="l" t="t" r="r" b="b"/>
            <a:pathLst>
              <a:path w="2237104" h="902335" extrusionOk="0">
                <a:moveTo>
                  <a:pt x="0" y="450850"/>
                </a:moveTo>
                <a:lnTo>
                  <a:pt x="7619" y="398144"/>
                </a:lnTo>
                <a:lnTo>
                  <a:pt x="29844" y="347344"/>
                </a:lnTo>
                <a:lnTo>
                  <a:pt x="65404" y="298450"/>
                </a:lnTo>
                <a:lnTo>
                  <a:pt x="113664" y="252094"/>
                </a:lnTo>
                <a:lnTo>
                  <a:pt x="174625" y="208914"/>
                </a:lnTo>
                <a:lnTo>
                  <a:pt x="208914" y="187960"/>
                </a:lnTo>
                <a:lnTo>
                  <a:pt x="245744" y="168275"/>
                </a:lnTo>
                <a:lnTo>
                  <a:pt x="285750" y="149860"/>
                </a:lnTo>
                <a:lnTo>
                  <a:pt x="328294" y="131444"/>
                </a:lnTo>
                <a:lnTo>
                  <a:pt x="372744" y="114935"/>
                </a:lnTo>
                <a:lnTo>
                  <a:pt x="419100" y="98425"/>
                </a:lnTo>
                <a:lnTo>
                  <a:pt x="467994" y="83819"/>
                </a:lnTo>
                <a:lnTo>
                  <a:pt x="519429" y="69850"/>
                </a:lnTo>
                <a:lnTo>
                  <a:pt x="572134" y="57150"/>
                </a:lnTo>
                <a:lnTo>
                  <a:pt x="626744" y="45719"/>
                </a:lnTo>
                <a:lnTo>
                  <a:pt x="683259" y="34925"/>
                </a:lnTo>
                <a:lnTo>
                  <a:pt x="741679" y="26035"/>
                </a:lnTo>
                <a:lnTo>
                  <a:pt x="801369" y="18414"/>
                </a:lnTo>
                <a:lnTo>
                  <a:pt x="862329" y="12064"/>
                </a:lnTo>
                <a:lnTo>
                  <a:pt x="924559" y="6350"/>
                </a:lnTo>
                <a:lnTo>
                  <a:pt x="988694" y="3175"/>
                </a:lnTo>
                <a:lnTo>
                  <a:pt x="1052829" y="635"/>
                </a:lnTo>
                <a:lnTo>
                  <a:pt x="1118869" y="0"/>
                </a:lnTo>
                <a:lnTo>
                  <a:pt x="1184275" y="635"/>
                </a:lnTo>
                <a:lnTo>
                  <a:pt x="1249044" y="3175"/>
                </a:lnTo>
                <a:lnTo>
                  <a:pt x="1312544" y="6350"/>
                </a:lnTo>
                <a:lnTo>
                  <a:pt x="1374775" y="12064"/>
                </a:lnTo>
                <a:lnTo>
                  <a:pt x="1436369" y="18414"/>
                </a:lnTo>
                <a:lnTo>
                  <a:pt x="1496059" y="26035"/>
                </a:lnTo>
                <a:lnTo>
                  <a:pt x="1553844" y="34925"/>
                </a:lnTo>
                <a:lnTo>
                  <a:pt x="1610359" y="45719"/>
                </a:lnTo>
                <a:lnTo>
                  <a:pt x="1664969" y="57150"/>
                </a:lnTo>
                <a:lnTo>
                  <a:pt x="1718309" y="69850"/>
                </a:lnTo>
                <a:lnTo>
                  <a:pt x="1769109" y="83819"/>
                </a:lnTo>
                <a:lnTo>
                  <a:pt x="1818004" y="98425"/>
                </a:lnTo>
                <a:lnTo>
                  <a:pt x="1864994" y="114935"/>
                </a:lnTo>
                <a:lnTo>
                  <a:pt x="1909444" y="131444"/>
                </a:lnTo>
                <a:lnTo>
                  <a:pt x="1951989" y="149860"/>
                </a:lnTo>
                <a:lnTo>
                  <a:pt x="1991359" y="168275"/>
                </a:lnTo>
                <a:lnTo>
                  <a:pt x="2028825" y="187960"/>
                </a:lnTo>
                <a:lnTo>
                  <a:pt x="2063114" y="208914"/>
                </a:lnTo>
                <a:lnTo>
                  <a:pt x="2149475" y="274955"/>
                </a:lnTo>
                <a:lnTo>
                  <a:pt x="2191384" y="322580"/>
                </a:lnTo>
                <a:lnTo>
                  <a:pt x="2220594" y="372744"/>
                </a:lnTo>
                <a:lnTo>
                  <a:pt x="2235200" y="424180"/>
                </a:lnTo>
                <a:lnTo>
                  <a:pt x="2237104" y="450850"/>
                </a:lnTo>
                <a:lnTo>
                  <a:pt x="2235200" y="477519"/>
                </a:lnTo>
                <a:lnTo>
                  <a:pt x="2220594" y="528955"/>
                </a:lnTo>
                <a:lnTo>
                  <a:pt x="2191384" y="578485"/>
                </a:lnTo>
                <a:lnTo>
                  <a:pt x="2149475" y="626110"/>
                </a:lnTo>
                <a:lnTo>
                  <a:pt x="2094864" y="671194"/>
                </a:lnTo>
                <a:lnTo>
                  <a:pt x="2063114" y="692785"/>
                </a:lnTo>
                <a:lnTo>
                  <a:pt x="2028825" y="713105"/>
                </a:lnTo>
                <a:lnTo>
                  <a:pt x="1991359" y="732789"/>
                </a:lnTo>
                <a:lnTo>
                  <a:pt x="1951989" y="751839"/>
                </a:lnTo>
                <a:lnTo>
                  <a:pt x="1909444" y="769619"/>
                </a:lnTo>
                <a:lnTo>
                  <a:pt x="1864994" y="786764"/>
                </a:lnTo>
                <a:lnTo>
                  <a:pt x="1818004" y="802639"/>
                </a:lnTo>
                <a:lnTo>
                  <a:pt x="1769109" y="817880"/>
                </a:lnTo>
                <a:lnTo>
                  <a:pt x="1718309" y="831850"/>
                </a:lnTo>
                <a:lnTo>
                  <a:pt x="1664969" y="844550"/>
                </a:lnTo>
                <a:lnTo>
                  <a:pt x="1610359" y="855980"/>
                </a:lnTo>
                <a:lnTo>
                  <a:pt x="1553844" y="866775"/>
                </a:lnTo>
                <a:lnTo>
                  <a:pt x="1496059" y="875664"/>
                </a:lnTo>
                <a:lnTo>
                  <a:pt x="1436369" y="883285"/>
                </a:lnTo>
                <a:lnTo>
                  <a:pt x="1374775" y="890269"/>
                </a:lnTo>
                <a:lnTo>
                  <a:pt x="1312544" y="895350"/>
                </a:lnTo>
                <a:lnTo>
                  <a:pt x="1249044" y="899160"/>
                </a:lnTo>
                <a:lnTo>
                  <a:pt x="1184275" y="901064"/>
                </a:lnTo>
                <a:lnTo>
                  <a:pt x="1118869" y="902335"/>
                </a:lnTo>
                <a:lnTo>
                  <a:pt x="1052829" y="901064"/>
                </a:lnTo>
                <a:lnTo>
                  <a:pt x="988694" y="899160"/>
                </a:lnTo>
                <a:lnTo>
                  <a:pt x="924559" y="895350"/>
                </a:lnTo>
                <a:lnTo>
                  <a:pt x="862329" y="890269"/>
                </a:lnTo>
                <a:lnTo>
                  <a:pt x="801369" y="883285"/>
                </a:lnTo>
                <a:lnTo>
                  <a:pt x="741679" y="875664"/>
                </a:lnTo>
                <a:lnTo>
                  <a:pt x="683259" y="866775"/>
                </a:lnTo>
                <a:lnTo>
                  <a:pt x="626744" y="855980"/>
                </a:lnTo>
                <a:lnTo>
                  <a:pt x="572134" y="844550"/>
                </a:lnTo>
                <a:lnTo>
                  <a:pt x="519429" y="831850"/>
                </a:lnTo>
                <a:lnTo>
                  <a:pt x="467994" y="817880"/>
                </a:lnTo>
                <a:lnTo>
                  <a:pt x="419100" y="802639"/>
                </a:lnTo>
                <a:lnTo>
                  <a:pt x="372744" y="786764"/>
                </a:lnTo>
                <a:lnTo>
                  <a:pt x="328294" y="769619"/>
                </a:lnTo>
                <a:lnTo>
                  <a:pt x="285750" y="751839"/>
                </a:lnTo>
                <a:lnTo>
                  <a:pt x="245744" y="732789"/>
                </a:lnTo>
                <a:lnTo>
                  <a:pt x="208914" y="713105"/>
                </a:lnTo>
                <a:lnTo>
                  <a:pt x="174625" y="692785"/>
                </a:lnTo>
                <a:lnTo>
                  <a:pt x="142875" y="671194"/>
                </a:lnTo>
                <a:lnTo>
                  <a:pt x="88264" y="626110"/>
                </a:lnTo>
                <a:lnTo>
                  <a:pt x="45719" y="578485"/>
                </a:lnTo>
                <a:lnTo>
                  <a:pt x="17144" y="528955"/>
                </a:lnTo>
                <a:lnTo>
                  <a:pt x="1904" y="477519"/>
                </a:lnTo>
                <a:lnTo>
                  <a:pt x="0" y="450850"/>
                </a:lnTo>
              </a:path>
            </a:pathLst>
          </a:custGeom>
          <a:ln w="10667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b="1" dirty="0"/>
              <a:t>Taxa de</a:t>
            </a:r>
            <a:endParaRPr sz="1600" dirty="0"/>
          </a:p>
          <a:p>
            <a:pPr algn="ctr">
              <a:defRPr/>
            </a:pPr>
            <a:r>
              <a:rPr lang="pt-BR" sz="1600" b="1" dirty="0"/>
              <a:t>Redesconto</a:t>
            </a:r>
            <a:endParaRPr sz="1600" dirty="0"/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EF8BF58-2252-CABF-38DF-AFA5BB2E6ECD}"/>
              </a:ext>
            </a:extLst>
          </p:cNvPr>
          <p:cNvSpPr/>
          <p:nvPr/>
        </p:nvSpPr>
        <p:spPr bwMode="auto">
          <a:xfrm>
            <a:off x="4652234" y="4607728"/>
            <a:ext cx="3373271" cy="1060184"/>
          </a:xfrm>
          <a:custGeom>
            <a:avLst/>
            <a:gdLst/>
            <a:ahLst/>
            <a:cxnLst/>
            <a:rect l="l" t="t" r="r" b="b"/>
            <a:pathLst>
              <a:path w="2353310" h="972820" extrusionOk="0">
                <a:moveTo>
                  <a:pt x="0" y="161925"/>
                </a:moveTo>
                <a:lnTo>
                  <a:pt x="5714" y="119380"/>
                </a:lnTo>
                <a:lnTo>
                  <a:pt x="22225" y="80645"/>
                </a:lnTo>
                <a:lnTo>
                  <a:pt x="46989" y="47625"/>
                </a:lnTo>
                <a:lnTo>
                  <a:pt x="80009" y="22225"/>
                </a:lnTo>
                <a:lnTo>
                  <a:pt x="118744" y="6350"/>
                </a:lnTo>
                <a:lnTo>
                  <a:pt x="161925" y="0"/>
                </a:lnTo>
                <a:lnTo>
                  <a:pt x="2190115" y="0"/>
                </a:lnTo>
                <a:lnTo>
                  <a:pt x="2233295" y="6350"/>
                </a:lnTo>
                <a:lnTo>
                  <a:pt x="2272665" y="22225"/>
                </a:lnTo>
                <a:lnTo>
                  <a:pt x="2305685" y="47625"/>
                </a:lnTo>
                <a:lnTo>
                  <a:pt x="2331085" y="80645"/>
                </a:lnTo>
                <a:lnTo>
                  <a:pt x="2347595" y="119380"/>
                </a:lnTo>
                <a:lnTo>
                  <a:pt x="2353310" y="161925"/>
                </a:lnTo>
                <a:lnTo>
                  <a:pt x="2353310" y="809625"/>
                </a:lnTo>
                <a:lnTo>
                  <a:pt x="2347595" y="852805"/>
                </a:lnTo>
                <a:lnTo>
                  <a:pt x="2331085" y="891540"/>
                </a:lnTo>
                <a:lnTo>
                  <a:pt x="2305685" y="924560"/>
                </a:lnTo>
                <a:lnTo>
                  <a:pt x="2272665" y="949960"/>
                </a:lnTo>
                <a:lnTo>
                  <a:pt x="2233295" y="966470"/>
                </a:lnTo>
                <a:lnTo>
                  <a:pt x="2190115" y="972820"/>
                </a:lnTo>
                <a:lnTo>
                  <a:pt x="161925" y="972820"/>
                </a:lnTo>
                <a:lnTo>
                  <a:pt x="118744" y="966470"/>
                </a:lnTo>
                <a:lnTo>
                  <a:pt x="80009" y="949960"/>
                </a:lnTo>
                <a:lnTo>
                  <a:pt x="46989" y="924560"/>
                </a:lnTo>
                <a:lnTo>
                  <a:pt x="22225" y="891540"/>
                </a:lnTo>
                <a:lnTo>
                  <a:pt x="5714" y="852805"/>
                </a:lnTo>
                <a:lnTo>
                  <a:pt x="0" y="809625"/>
                </a:lnTo>
                <a:lnTo>
                  <a:pt x="0" y="161925"/>
                </a:lnTo>
                <a:close/>
              </a:path>
            </a:pathLst>
          </a:custGeom>
          <a:ln w="10668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pt-BR" sz="1600" dirty="0"/>
              <a:t>Operação de concessão de um  empréstimo por parte de um  Banco Central a um banco  Comercial.</a:t>
            </a:r>
            <a:endParaRPr sz="1200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F4285749-8957-7A2E-F2D1-96599AF237C1}"/>
              </a:ext>
            </a:extLst>
          </p:cNvPr>
          <p:cNvSpPr/>
          <p:nvPr/>
        </p:nvSpPr>
        <p:spPr bwMode="auto">
          <a:xfrm>
            <a:off x="9342642" y="3576905"/>
            <a:ext cx="1687312" cy="848069"/>
          </a:xfrm>
          <a:custGeom>
            <a:avLst/>
            <a:gdLst/>
            <a:ahLst/>
            <a:cxnLst/>
            <a:rect l="l" t="t" r="r" b="b"/>
            <a:pathLst>
              <a:path w="2237104" h="902335" extrusionOk="0">
                <a:moveTo>
                  <a:pt x="0" y="450850"/>
                </a:moveTo>
                <a:lnTo>
                  <a:pt x="7619" y="398144"/>
                </a:lnTo>
                <a:lnTo>
                  <a:pt x="29844" y="347344"/>
                </a:lnTo>
                <a:lnTo>
                  <a:pt x="65404" y="298450"/>
                </a:lnTo>
                <a:lnTo>
                  <a:pt x="113664" y="252094"/>
                </a:lnTo>
                <a:lnTo>
                  <a:pt x="174625" y="208914"/>
                </a:lnTo>
                <a:lnTo>
                  <a:pt x="208914" y="187960"/>
                </a:lnTo>
                <a:lnTo>
                  <a:pt x="245744" y="168275"/>
                </a:lnTo>
                <a:lnTo>
                  <a:pt x="285750" y="149860"/>
                </a:lnTo>
                <a:lnTo>
                  <a:pt x="328294" y="131444"/>
                </a:lnTo>
                <a:lnTo>
                  <a:pt x="372744" y="114935"/>
                </a:lnTo>
                <a:lnTo>
                  <a:pt x="419100" y="98425"/>
                </a:lnTo>
                <a:lnTo>
                  <a:pt x="467994" y="83819"/>
                </a:lnTo>
                <a:lnTo>
                  <a:pt x="519429" y="69850"/>
                </a:lnTo>
                <a:lnTo>
                  <a:pt x="572134" y="57150"/>
                </a:lnTo>
                <a:lnTo>
                  <a:pt x="626744" y="45719"/>
                </a:lnTo>
                <a:lnTo>
                  <a:pt x="683259" y="34925"/>
                </a:lnTo>
                <a:lnTo>
                  <a:pt x="741679" y="26035"/>
                </a:lnTo>
                <a:lnTo>
                  <a:pt x="801369" y="18414"/>
                </a:lnTo>
                <a:lnTo>
                  <a:pt x="862329" y="12064"/>
                </a:lnTo>
                <a:lnTo>
                  <a:pt x="924559" y="6350"/>
                </a:lnTo>
                <a:lnTo>
                  <a:pt x="988694" y="3175"/>
                </a:lnTo>
                <a:lnTo>
                  <a:pt x="1052829" y="635"/>
                </a:lnTo>
                <a:lnTo>
                  <a:pt x="1118869" y="0"/>
                </a:lnTo>
                <a:lnTo>
                  <a:pt x="1184275" y="635"/>
                </a:lnTo>
                <a:lnTo>
                  <a:pt x="1249044" y="3175"/>
                </a:lnTo>
                <a:lnTo>
                  <a:pt x="1312544" y="6350"/>
                </a:lnTo>
                <a:lnTo>
                  <a:pt x="1374775" y="12064"/>
                </a:lnTo>
                <a:lnTo>
                  <a:pt x="1436369" y="18414"/>
                </a:lnTo>
                <a:lnTo>
                  <a:pt x="1496059" y="26035"/>
                </a:lnTo>
                <a:lnTo>
                  <a:pt x="1553844" y="34925"/>
                </a:lnTo>
                <a:lnTo>
                  <a:pt x="1610359" y="45719"/>
                </a:lnTo>
                <a:lnTo>
                  <a:pt x="1664969" y="57150"/>
                </a:lnTo>
                <a:lnTo>
                  <a:pt x="1718309" y="69850"/>
                </a:lnTo>
                <a:lnTo>
                  <a:pt x="1769109" y="83819"/>
                </a:lnTo>
                <a:lnTo>
                  <a:pt x="1818004" y="98425"/>
                </a:lnTo>
                <a:lnTo>
                  <a:pt x="1864994" y="114935"/>
                </a:lnTo>
                <a:lnTo>
                  <a:pt x="1909444" y="131444"/>
                </a:lnTo>
                <a:lnTo>
                  <a:pt x="1951989" y="149860"/>
                </a:lnTo>
                <a:lnTo>
                  <a:pt x="1991359" y="168275"/>
                </a:lnTo>
                <a:lnTo>
                  <a:pt x="2028825" y="187960"/>
                </a:lnTo>
                <a:lnTo>
                  <a:pt x="2063114" y="208914"/>
                </a:lnTo>
                <a:lnTo>
                  <a:pt x="2149475" y="274955"/>
                </a:lnTo>
                <a:lnTo>
                  <a:pt x="2191384" y="322580"/>
                </a:lnTo>
                <a:lnTo>
                  <a:pt x="2220594" y="372744"/>
                </a:lnTo>
                <a:lnTo>
                  <a:pt x="2235200" y="424180"/>
                </a:lnTo>
                <a:lnTo>
                  <a:pt x="2237104" y="450850"/>
                </a:lnTo>
                <a:lnTo>
                  <a:pt x="2235200" y="477519"/>
                </a:lnTo>
                <a:lnTo>
                  <a:pt x="2220594" y="528955"/>
                </a:lnTo>
                <a:lnTo>
                  <a:pt x="2191384" y="578485"/>
                </a:lnTo>
                <a:lnTo>
                  <a:pt x="2149475" y="626110"/>
                </a:lnTo>
                <a:lnTo>
                  <a:pt x="2094864" y="671194"/>
                </a:lnTo>
                <a:lnTo>
                  <a:pt x="2063114" y="692785"/>
                </a:lnTo>
                <a:lnTo>
                  <a:pt x="2028825" y="713105"/>
                </a:lnTo>
                <a:lnTo>
                  <a:pt x="1991359" y="732789"/>
                </a:lnTo>
                <a:lnTo>
                  <a:pt x="1951989" y="751839"/>
                </a:lnTo>
                <a:lnTo>
                  <a:pt x="1909444" y="769619"/>
                </a:lnTo>
                <a:lnTo>
                  <a:pt x="1864994" y="786764"/>
                </a:lnTo>
                <a:lnTo>
                  <a:pt x="1818004" y="802639"/>
                </a:lnTo>
                <a:lnTo>
                  <a:pt x="1769109" y="817880"/>
                </a:lnTo>
                <a:lnTo>
                  <a:pt x="1718309" y="831850"/>
                </a:lnTo>
                <a:lnTo>
                  <a:pt x="1664969" y="844550"/>
                </a:lnTo>
                <a:lnTo>
                  <a:pt x="1610359" y="855980"/>
                </a:lnTo>
                <a:lnTo>
                  <a:pt x="1553844" y="866775"/>
                </a:lnTo>
                <a:lnTo>
                  <a:pt x="1496059" y="875664"/>
                </a:lnTo>
                <a:lnTo>
                  <a:pt x="1436369" y="883285"/>
                </a:lnTo>
                <a:lnTo>
                  <a:pt x="1374775" y="890269"/>
                </a:lnTo>
                <a:lnTo>
                  <a:pt x="1312544" y="895350"/>
                </a:lnTo>
                <a:lnTo>
                  <a:pt x="1249044" y="899160"/>
                </a:lnTo>
                <a:lnTo>
                  <a:pt x="1184275" y="901064"/>
                </a:lnTo>
                <a:lnTo>
                  <a:pt x="1118869" y="902335"/>
                </a:lnTo>
                <a:lnTo>
                  <a:pt x="1052829" y="901064"/>
                </a:lnTo>
                <a:lnTo>
                  <a:pt x="988694" y="899160"/>
                </a:lnTo>
                <a:lnTo>
                  <a:pt x="924559" y="895350"/>
                </a:lnTo>
                <a:lnTo>
                  <a:pt x="862329" y="890269"/>
                </a:lnTo>
                <a:lnTo>
                  <a:pt x="801369" y="883285"/>
                </a:lnTo>
                <a:lnTo>
                  <a:pt x="741679" y="875664"/>
                </a:lnTo>
                <a:lnTo>
                  <a:pt x="683259" y="866775"/>
                </a:lnTo>
                <a:lnTo>
                  <a:pt x="626744" y="855980"/>
                </a:lnTo>
                <a:lnTo>
                  <a:pt x="572134" y="844550"/>
                </a:lnTo>
                <a:lnTo>
                  <a:pt x="519429" y="831850"/>
                </a:lnTo>
                <a:lnTo>
                  <a:pt x="467994" y="817880"/>
                </a:lnTo>
                <a:lnTo>
                  <a:pt x="419100" y="802639"/>
                </a:lnTo>
                <a:lnTo>
                  <a:pt x="372744" y="786764"/>
                </a:lnTo>
                <a:lnTo>
                  <a:pt x="328294" y="769619"/>
                </a:lnTo>
                <a:lnTo>
                  <a:pt x="285750" y="751839"/>
                </a:lnTo>
                <a:lnTo>
                  <a:pt x="245744" y="732789"/>
                </a:lnTo>
                <a:lnTo>
                  <a:pt x="208914" y="713105"/>
                </a:lnTo>
                <a:lnTo>
                  <a:pt x="174625" y="692785"/>
                </a:lnTo>
                <a:lnTo>
                  <a:pt x="142875" y="671194"/>
                </a:lnTo>
                <a:lnTo>
                  <a:pt x="88264" y="626110"/>
                </a:lnTo>
                <a:lnTo>
                  <a:pt x="45719" y="578485"/>
                </a:lnTo>
                <a:lnTo>
                  <a:pt x="17144" y="528955"/>
                </a:lnTo>
                <a:lnTo>
                  <a:pt x="1904" y="477519"/>
                </a:lnTo>
                <a:lnTo>
                  <a:pt x="0" y="450850"/>
                </a:lnTo>
              </a:path>
            </a:pathLst>
          </a:custGeom>
          <a:ln w="10667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b="1" dirty="0"/>
              <a:t>Depósito  Compulsório</a:t>
            </a:r>
            <a:endParaRPr sz="1200" dirty="0"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4C8985EC-05D2-D95C-8748-7AD4B47B6884}"/>
              </a:ext>
            </a:extLst>
          </p:cNvPr>
          <p:cNvSpPr/>
          <p:nvPr/>
        </p:nvSpPr>
        <p:spPr bwMode="auto">
          <a:xfrm>
            <a:off x="8425435" y="4607728"/>
            <a:ext cx="3521727" cy="1060184"/>
          </a:xfrm>
          <a:custGeom>
            <a:avLst/>
            <a:gdLst/>
            <a:ahLst/>
            <a:cxnLst/>
            <a:rect l="l" t="t" r="r" b="b"/>
            <a:pathLst>
              <a:path w="2353310" h="972820" extrusionOk="0">
                <a:moveTo>
                  <a:pt x="0" y="161925"/>
                </a:moveTo>
                <a:lnTo>
                  <a:pt x="5714" y="119380"/>
                </a:lnTo>
                <a:lnTo>
                  <a:pt x="22225" y="80645"/>
                </a:lnTo>
                <a:lnTo>
                  <a:pt x="46989" y="47625"/>
                </a:lnTo>
                <a:lnTo>
                  <a:pt x="80009" y="22225"/>
                </a:lnTo>
                <a:lnTo>
                  <a:pt x="118744" y="6350"/>
                </a:lnTo>
                <a:lnTo>
                  <a:pt x="161925" y="0"/>
                </a:lnTo>
                <a:lnTo>
                  <a:pt x="2190115" y="0"/>
                </a:lnTo>
                <a:lnTo>
                  <a:pt x="2233295" y="6350"/>
                </a:lnTo>
                <a:lnTo>
                  <a:pt x="2272665" y="22225"/>
                </a:lnTo>
                <a:lnTo>
                  <a:pt x="2305685" y="47625"/>
                </a:lnTo>
                <a:lnTo>
                  <a:pt x="2331085" y="80645"/>
                </a:lnTo>
                <a:lnTo>
                  <a:pt x="2347595" y="119380"/>
                </a:lnTo>
                <a:lnTo>
                  <a:pt x="2353310" y="161925"/>
                </a:lnTo>
                <a:lnTo>
                  <a:pt x="2353310" y="809625"/>
                </a:lnTo>
                <a:lnTo>
                  <a:pt x="2347595" y="852805"/>
                </a:lnTo>
                <a:lnTo>
                  <a:pt x="2331085" y="891540"/>
                </a:lnTo>
                <a:lnTo>
                  <a:pt x="2305685" y="924560"/>
                </a:lnTo>
                <a:lnTo>
                  <a:pt x="2272665" y="949960"/>
                </a:lnTo>
                <a:lnTo>
                  <a:pt x="2233295" y="966470"/>
                </a:lnTo>
                <a:lnTo>
                  <a:pt x="2190115" y="972820"/>
                </a:lnTo>
                <a:lnTo>
                  <a:pt x="161925" y="972820"/>
                </a:lnTo>
                <a:lnTo>
                  <a:pt x="118744" y="966470"/>
                </a:lnTo>
                <a:lnTo>
                  <a:pt x="80009" y="949960"/>
                </a:lnTo>
                <a:lnTo>
                  <a:pt x="46989" y="924560"/>
                </a:lnTo>
                <a:lnTo>
                  <a:pt x="22225" y="891540"/>
                </a:lnTo>
                <a:lnTo>
                  <a:pt x="5714" y="852805"/>
                </a:lnTo>
                <a:lnTo>
                  <a:pt x="0" y="809625"/>
                </a:lnTo>
                <a:lnTo>
                  <a:pt x="0" y="161925"/>
                </a:lnTo>
                <a:close/>
              </a:path>
            </a:pathLst>
          </a:custGeom>
          <a:ln w="10668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Parte dos depósitos à vista e a  prazo dos Bancos que são  obrigatoriamente</a:t>
            </a:r>
            <a:endParaRPr sz="1600" dirty="0"/>
          </a:p>
          <a:p>
            <a:pPr algn="ctr">
              <a:defRPr/>
            </a:pPr>
            <a:r>
              <a:rPr lang="pt-BR" sz="1600" dirty="0"/>
              <a:t>depositados no Banco Central.</a:t>
            </a:r>
            <a:endParaRPr sz="1600" dirty="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5C9129A-6D13-2431-129A-28A66B529909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6363025" y="2665294"/>
            <a:ext cx="0" cy="81132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ject 16">
            <a:extLst>
              <a:ext uri="{FF2B5EF4-FFF2-40B4-BE49-F238E27FC236}">
                <a16:creationId xmlns:a16="http://schemas.microsoft.com/office/drawing/2014/main" id="{54E768E6-755B-8071-4AC9-98F18528089D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7236490" y="426023"/>
            <a:ext cx="923925" cy="6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A62A-7004-311B-8A3A-23981FF8B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242CDE-5604-8660-3039-6306450995DB}"/>
              </a:ext>
            </a:extLst>
          </p:cNvPr>
          <p:cNvSpPr txBox="1"/>
          <p:nvPr/>
        </p:nvSpPr>
        <p:spPr>
          <a:xfrm>
            <a:off x="1415203" y="471916"/>
            <a:ext cx="798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Sistema Financeiro Nacional</a:t>
            </a:r>
            <a:endParaRPr lang="pt-BR" sz="40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279EE03-2EDF-082D-2B62-DB45C53DD424}"/>
              </a:ext>
            </a:extLst>
          </p:cNvPr>
          <p:cNvSpPr/>
          <p:nvPr/>
        </p:nvSpPr>
        <p:spPr bwMode="auto">
          <a:xfrm>
            <a:off x="1415203" y="1927860"/>
            <a:ext cx="8677022" cy="1637030"/>
          </a:xfrm>
          <a:custGeom>
            <a:avLst/>
            <a:gdLst/>
            <a:ahLst/>
            <a:cxnLst/>
            <a:rect l="l" t="t" r="r" b="b"/>
            <a:pathLst>
              <a:path w="8655050" h="646429" extrusionOk="0">
                <a:moveTo>
                  <a:pt x="0" y="646429"/>
                </a:moveTo>
                <a:lnTo>
                  <a:pt x="8655050" y="646429"/>
                </a:lnTo>
                <a:lnTo>
                  <a:pt x="8655050" y="0"/>
                </a:lnTo>
                <a:lnTo>
                  <a:pt x="0" y="0"/>
                </a:lnTo>
                <a:lnTo>
                  <a:pt x="0" y="646429"/>
                </a:lnTo>
                <a:close/>
              </a:path>
            </a:pathLst>
          </a:custGeom>
          <a:ln w="10668">
            <a:solidFill>
              <a:srgbClr val="2A3038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sz="240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66CF807-CA4E-24D7-2EE0-75A3DB8AAD07}"/>
              </a:ext>
            </a:extLst>
          </p:cNvPr>
          <p:cNvSpPr txBox="1"/>
          <p:nvPr/>
        </p:nvSpPr>
        <p:spPr bwMode="auto">
          <a:xfrm>
            <a:off x="1583222" y="2484442"/>
            <a:ext cx="2308532" cy="369332"/>
          </a:xfrm>
          <a:prstGeom prst="rect">
            <a:avLst/>
          </a:prstGeom>
          <a:solidFill>
            <a:srgbClr val="025959"/>
          </a:solidFill>
          <a:ln>
            <a:solidFill>
              <a:srgbClr val="004D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sz="2400" b="1" spc="-5" dirty="0">
                <a:solidFill>
                  <a:srgbClr val="DFBE71"/>
                </a:solidFill>
                <a:cs typeface="Calibri"/>
              </a:rPr>
              <a:t>SISTEMA</a:t>
            </a:r>
            <a:endParaRPr sz="2400" dirty="0"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4A5412B-6B32-2375-8196-0C174DF8F5E1}"/>
              </a:ext>
            </a:extLst>
          </p:cNvPr>
          <p:cNvSpPr txBox="1"/>
          <p:nvPr/>
        </p:nvSpPr>
        <p:spPr bwMode="auto">
          <a:xfrm>
            <a:off x="4614788" y="2484442"/>
            <a:ext cx="2308532" cy="369332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sz="2400" b="1" spc="-5">
                <a:solidFill>
                  <a:srgbClr val="DFBE71"/>
                </a:solidFill>
                <a:cs typeface="Calibri"/>
              </a:rPr>
              <a:t>FINANCEIRO</a:t>
            </a:r>
            <a:endParaRPr sz="2400"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B14A1B7-3FC3-ED81-A791-1632C1D2DA6D}"/>
              </a:ext>
            </a:extLst>
          </p:cNvPr>
          <p:cNvSpPr txBox="1"/>
          <p:nvPr/>
        </p:nvSpPr>
        <p:spPr bwMode="auto">
          <a:xfrm>
            <a:off x="7644755" y="2484442"/>
            <a:ext cx="2308532" cy="369332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sz="2400" b="1" spc="-5">
                <a:solidFill>
                  <a:srgbClr val="DFBE71"/>
                </a:solidFill>
                <a:cs typeface="Calibri"/>
              </a:rPr>
              <a:t>NACIONAL</a:t>
            </a:r>
            <a:endParaRPr sz="2400"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B9B70EF-97A2-B4FA-E3C1-9F971804A5CD}"/>
              </a:ext>
            </a:extLst>
          </p:cNvPr>
          <p:cNvSpPr/>
          <p:nvPr/>
        </p:nvSpPr>
        <p:spPr bwMode="auto">
          <a:xfrm>
            <a:off x="2694943" y="3097940"/>
            <a:ext cx="66841" cy="1133700"/>
          </a:xfrm>
          <a:custGeom>
            <a:avLst/>
            <a:gdLst/>
            <a:ahLst/>
            <a:cxnLst/>
            <a:rect l="l" t="t" r="r" b="b"/>
            <a:pathLst>
              <a:path w="67310" h="447675" extrusionOk="0">
                <a:moveTo>
                  <a:pt x="30480" y="381000"/>
                </a:moveTo>
                <a:lnTo>
                  <a:pt x="0" y="381000"/>
                </a:lnTo>
                <a:lnTo>
                  <a:pt x="33655" y="447675"/>
                </a:lnTo>
                <a:lnTo>
                  <a:pt x="61594" y="391795"/>
                </a:lnTo>
                <a:lnTo>
                  <a:pt x="30480" y="391795"/>
                </a:lnTo>
                <a:lnTo>
                  <a:pt x="30480" y="381000"/>
                </a:lnTo>
                <a:close/>
              </a:path>
              <a:path w="67310" h="447675" extrusionOk="0">
                <a:moveTo>
                  <a:pt x="36830" y="0"/>
                </a:moveTo>
                <a:lnTo>
                  <a:pt x="30480" y="0"/>
                </a:lnTo>
                <a:lnTo>
                  <a:pt x="30480" y="391795"/>
                </a:lnTo>
                <a:lnTo>
                  <a:pt x="36830" y="391795"/>
                </a:lnTo>
                <a:lnTo>
                  <a:pt x="36830" y="0"/>
                </a:lnTo>
                <a:close/>
              </a:path>
              <a:path w="67310" h="447675" extrusionOk="0">
                <a:moveTo>
                  <a:pt x="67310" y="381000"/>
                </a:moveTo>
                <a:lnTo>
                  <a:pt x="36830" y="381000"/>
                </a:lnTo>
                <a:lnTo>
                  <a:pt x="36830" y="391795"/>
                </a:lnTo>
                <a:lnTo>
                  <a:pt x="61594" y="391795"/>
                </a:lnTo>
                <a:lnTo>
                  <a:pt x="67310" y="3810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sz="240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0A82A15-D773-2EFA-F478-410E5A6AAF00}"/>
              </a:ext>
            </a:extLst>
          </p:cNvPr>
          <p:cNvSpPr/>
          <p:nvPr/>
        </p:nvSpPr>
        <p:spPr bwMode="auto">
          <a:xfrm>
            <a:off x="5753735" y="3097940"/>
            <a:ext cx="66210" cy="1133700"/>
          </a:xfrm>
          <a:custGeom>
            <a:avLst/>
            <a:gdLst/>
            <a:ahLst/>
            <a:cxnLst/>
            <a:rect l="l" t="t" r="r" b="b"/>
            <a:pathLst>
              <a:path w="66675" h="447675" extrusionOk="0">
                <a:moveTo>
                  <a:pt x="30479" y="381000"/>
                </a:moveTo>
                <a:lnTo>
                  <a:pt x="0" y="381000"/>
                </a:lnTo>
                <a:lnTo>
                  <a:pt x="33654" y="447675"/>
                </a:lnTo>
                <a:lnTo>
                  <a:pt x="61594" y="391795"/>
                </a:lnTo>
                <a:lnTo>
                  <a:pt x="30479" y="391795"/>
                </a:lnTo>
                <a:lnTo>
                  <a:pt x="30479" y="381000"/>
                </a:lnTo>
                <a:close/>
              </a:path>
              <a:path w="66675" h="447675" extrusionOk="0">
                <a:moveTo>
                  <a:pt x="36194" y="0"/>
                </a:moveTo>
                <a:lnTo>
                  <a:pt x="30479" y="0"/>
                </a:lnTo>
                <a:lnTo>
                  <a:pt x="30479" y="391795"/>
                </a:lnTo>
                <a:lnTo>
                  <a:pt x="36194" y="391795"/>
                </a:lnTo>
                <a:lnTo>
                  <a:pt x="36194" y="0"/>
                </a:lnTo>
                <a:close/>
              </a:path>
              <a:path w="66675" h="447675" extrusionOk="0">
                <a:moveTo>
                  <a:pt x="66675" y="381000"/>
                </a:moveTo>
                <a:lnTo>
                  <a:pt x="36194" y="381000"/>
                </a:lnTo>
                <a:lnTo>
                  <a:pt x="36194" y="391795"/>
                </a:lnTo>
                <a:lnTo>
                  <a:pt x="61594" y="391795"/>
                </a:lnTo>
                <a:lnTo>
                  <a:pt x="66675" y="3810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sz="240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98046D4-E852-1458-7EA2-01E7054B3F66}"/>
              </a:ext>
            </a:extLst>
          </p:cNvPr>
          <p:cNvSpPr/>
          <p:nvPr/>
        </p:nvSpPr>
        <p:spPr bwMode="auto">
          <a:xfrm>
            <a:off x="8756015" y="3097940"/>
            <a:ext cx="66210" cy="1133700"/>
          </a:xfrm>
          <a:custGeom>
            <a:avLst/>
            <a:gdLst/>
            <a:ahLst/>
            <a:cxnLst/>
            <a:rect l="l" t="t" r="r" b="b"/>
            <a:pathLst>
              <a:path w="66675" h="447675" extrusionOk="0">
                <a:moveTo>
                  <a:pt x="30479" y="381000"/>
                </a:moveTo>
                <a:lnTo>
                  <a:pt x="0" y="381000"/>
                </a:lnTo>
                <a:lnTo>
                  <a:pt x="33654" y="447675"/>
                </a:lnTo>
                <a:lnTo>
                  <a:pt x="61595" y="391795"/>
                </a:lnTo>
                <a:lnTo>
                  <a:pt x="30479" y="391795"/>
                </a:lnTo>
                <a:lnTo>
                  <a:pt x="30479" y="381000"/>
                </a:lnTo>
                <a:close/>
              </a:path>
              <a:path w="66675" h="447675" extrusionOk="0">
                <a:moveTo>
                  <a:pt x="36195" y="0"/>
                </a:moveTo>
                <a:lnTo>
                  <a:pt x="30479" y="0"/>
                </a:lnTo>
                <a:lnTo>
                  <a:pt x="30479" y="391795"/>
                </a:lnTo>
                <a:lnTo>
                  <a:pt x="36195" y="391795"/>
                </a:lnTo>
                <a:lnTo>
                  <a:pt x="36195" y="0"/>
                </a:lnTo>
                <a:close/>
              </a:path>
              <a:path w="66675" h="447675" extrusionOk="0">
                <a:moveTo>
                  <a:pt x="66675" y="381000"/>
                </a:moveTo>
                <a:lnTo>
                  <a:pt x="36195" y="381000"/>
                </a:lnTo>
                <a:lnTo>
                  <a:pt x="36195" y="391795"/>
                </a:lnTo>
                <a:lnTo>
                  <a:pt x="61595" y="391795"/>
                </a:lnTo>
                <a:lnTo>
                  <a:pt x="66675" y="3810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endParaRPr sz="240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6598CB5-8F52-FE4C-487A-E9EA25FAB648}"/>
              </a:ext>
            </a:extLst>
          </p:cNvPr>
          <p:cNvSpPr txBox="1"/>
          <p:nvPr/>
        </p:nvSpPr>
        <p:spPr bwMode="auto">
          <a:xfrm>
            <a:off x="1415203" y="3905064"/>
            <a:ext cx="2514267" cy="369332"/>
          </a:xfrm>
          <a:prstGeom prst="rect">
            <a:avLst/>
          </a:prstGeom>
          <a:solidFill>
            <a:srgbClr val="DFBE7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sz="2400" b="1" spc="-10" dirty="0">
                <a:cs typeface="Calibri"/>
              </a:rPr>
              <a:t>CONTROLE</a:t>
            </a:r>
            <a:endParaRPr sz="2400" dirty="0"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98618789-AB87-901F-E24B-A1A2D2FE5FEF}"/>
              </a:ext>
            </a:extLst>
          </p:cNvPr>
          <p:cNvSpPr txBox="1"/>
          <p:nvPr/>
        </p:nvSpPr>
        <p:spPr bwMode="auto">
          <a:xfrm>
            <a:off x="4641676" y="3905064"/>
            <a:ext cx="2448015" cy="369332"/>
          </a:xfrm>
          <a:prstGeom prst="rect">
            <a:avLst/>
          </a:prstGeom>
          <a:solidFill>
            <a:srgbClr val="DFBE7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sz="2400" b="1" spc="-10" dirty="0">
                <a:cs typeface="Calibri"/>
              </a:rPr>
              <a:t>DINHEIRO</a:t>
            </a:r>
            <a:endParaRPr sz="2400" dirty="0"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743EA731-AC0C-87B0-5F68-1E3C058E60A8}"/>
              </a:ext>
            </a:extLst>
          </p:cNvPr>
          <p:cNvSpPr txBox="1"/>
          <p:nvPr/>
        </p:nvSpPr>
        <p:spPr bwMode="auto">
          <a:xfrm>
            <a:off x="7644210" y="3905064"/>
            <a:ext cx="2448015" cy="369332"/>
          </a:xfrm>
          <a:prstGeom prst="rect">
            <a:avLst/>
          </a:prstGeom>
          <a:solidFill>
            <a:srgbClr val="DFBE7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sz="2400" b="1" spc="-5" dirty="0">
                <a:cs typeface="Calibri"/>
              </a:rPr>
              <a:t>PAÍS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56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4B844-AEEE-8D97-F5F1-357CE787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875013-4D3B-FB39-E181-C830F2F30C0A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Política Cambial – PC 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1EF878-FBE4-9387-4EE0-C104EDD5F3D0}"/>
              </a:ext>
            </a:extLst>
          </p:cNvPr>
          <p:cNvSpPr txBox="1"/>
          <p:nvPr/>
        </p:nvSpPr>
        <p:spPr>
          <a:xfrm>
            <a:off x="1415203" y="1443133"/>
            <a:ext cx="101171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Conjunto de instrumentos com o objetivo de </a:t>
            </a:r>
            <a:r>
              <a:rPr lang="pt-BR" sz="2000" b="1" dirty="0"/>
              <a:t>controlar a evasão de divisas </a:t>
            </a:r>
            <a:r>
              <a:rPr lang="pt-BR" sz="2000" dirty="0"/>
              <a:t>e </a:t>
            </a:r>
            <a:r>
              <a:rPr lang="pt-BR" sz="2000" b="1" dirty="0"/>
              <a:t>contribuir para o  equilíbrio na balança de pagamentos</a:t>
            </a:r>
            <a:r>
              <a:rPr lang="pt-BR" sz="2000" dirty="0"/>
              <a:t>. Os Regimes de Política Cambial são:</a:t>
            </a:r>
          </a:p>
          <a:p>
            <a:pPr algn="just">
              <a:defRPr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u="sng" dirty="0"/>
              <a:t>Câmbio Sujo</a:t>
            </a:r>
            <a:r>
              <a:rPr lang="pt-BR" sz="2000" b="1" dirty="0"/>
              <a:t>: </a:t>
            </a:r>
            <a:r>
              <a:rPr lang="pt-BR" sz="2000" dirty="0"/>
              <a:t>Quando o câmbio é determinado pelo  governo. </a:t>
            </a:r>
            <a:r>
              <a:rPr lang="pt-BR" sz="2000" dirty="0" err="1"/>
              <a:t>Ex</a:t>
            </a:r>
            <a:r>
              <a:rPr lang="pt-BR" sz="2000" dirty="0"/>
              <a:t>: 1 dólar vale 1 real, sempre.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u="sng" dirty="0"/>
              <a:t>Câmbio Flutuante</a:t>
            </a:r>
            <a:r>
              <a:rPr lang="pt-BR" sz="2000" b="1" dirty="0"/>
              <a:t>: </a:t>
            </a:r>
            <a:r>
              <a:rPr lang="pt-BR" sz="2000" dirty="0"/>
              <a:t>O mercado determina os preços das moedas, de acordo com a oferta e demanda.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u="sng" dirty="0"/>
              <a:t>Câmbio Flutuante Sujo</a:t>
            </a:r>
            <a:r>
              <a:rPr lang="pt-BR" sz="2000" b="1" dirty="0"/>
              <a:t>: </a:t>
            </a:r>
            <a:r>
              <a:rPr lang="pt-BR" sz="2000" dirty="0"/>
              <a:t>Mercado determina os preços das moedas, mas quando é notado uma discrepância muito alta, o governo entra em jogo vendendo ou comprando moeda.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6AADCD5-816E-B394-1935-BEEEFC3D50DD}"/>
              </a:ext>
            </a:extLst>
          </p:cNvPr>
          <p:cNvSpPr txBox="1"/>
          <p:nvPr/>
        </p:nvSpPr>
        <p:spPr bwMode="auto">
          <a:xfrm>
            <a:off x="3669536" y="4647635"/>
            <a:ext cx="4852928" cy="399194"/>
          </a:xfrm>
          <a:prstGeom prst="rect">
            <a:avLst/>
          </a:prstGeom>
          <a:solidFill>
            <a:srgbClr val="F7D281"/>
          </a:solidFill>
        </p:spPr>
        <p:txBody>
          <a:bodyPr vert="horz" wrap="square" lIns="0" tIns="72000" rIns="0" bIns="72000" rtlCol="0" anchor="ctr">
            <a:spAutoFit/>
          </a:bodyPr>
          <a:lstStyle/>
          <a:p>
            <a:pPr marL="356870" marR="353695" algn="ctr">
              <a:lnSpc>
                <a:spcPts val="1900"/>
              </a:lnSpc>
              <a:spcBef>
                <a:spcPts val="1180"/>
              </a:spcBef>
              <a:defRPr/>
            </a:pPr>
            <a:r>
              <a:rPr lang="pt-BR" sz="2000" b="1" spc="-10" dirty="0">
                <a:cs typeface="Tahoma"/>
              </a:rPr>
              <a:t>Instrumentos de Política Cambial</a:t>
            </a:r>
            <a:endParaRPr sz="2000" b="1" dirty="0">
              <a:cs typeface="Tahoma"/>
            </a:endParaRPr>
          </a:p>
        </p:txBody>
      </p:sp>
      <p:pic>
        <p:nvPicPr>
          <p:cNvPr id="4" name="object 33">
            <a:extLst>
              <a:ext uri="{FF2B5EF4-FFF2-40B4-BE49-F238E27FC236}">
                <a16:creationId xmlns:a16="http://schemas.microsoft.com/office/drawing/2014/main" id="{850BF7D7-6472-993A-1F2B-FE7BF50E4461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6742652" y="488820"/>
            <a:ext cx="629284" cy="707886"/>
          </a:xfrm>
          <a:prstGeom prst="rect">
            <a:avLst/>
          </a:prstGeom>
        </p:spPr>
      </p:pic>
      <p:sp>
        <p:nvSpPr>
          <p:cNvPr id="5" name="object 16">
            <a:extLst>
              <a:ext uri="{FF2B5EF4-FFF2-40B4-BE49-F238E27FC236}">
                <a16:creationId xmlns:a16="http://schemas.microsoft.com/office/drawing/2014/main" id="{86946DC3-7279-3BF6-DB42-669323AEF6C1}"/>
              </a:ext>
            </a:extLst>
          </p:cNvPr>
          <p:cNvSpPr/>
          <p:nvPr/>
        </p:nvSpPr>
        <p:spPr bwMode="auto">
          <a:xfrm>
            <a:off x="3743852" y="5203745"/>
            <a:ext cx="4704295" cy="1060184"/>
          </a:xfrm>
          <a:custGeom>
            <a:avLst/>
            <a:gdLst/>
            <a:ahLst/>
            <a:cxnLst/>
            <a:rect l="l" t="t" r="r" b="b"/>
            <a:pathLst>
              <a:path w="2353310" h="972820" extrusionOk="0">
                <a:moveTo>
                  <a:pt x="0" y="161925"/>
                </a:moveTo>
                <a:lnTo>
                  <a:pt x="5714" y="119380"/>
                </a:lnTo>
                <a:lnTo>
                  <a:pt x="22225" y="80645"/>
                </a:lnTo>
                <a:lnTo>
                  <a:pt x="46989" y="47625"/>
                </a:lnTo>
                <a:lnTo>
                  <a:pt x="80009" y="22225"/>
                </a:lnTo>
                <a:lnTo>
                  <a:pt x="118744" y="6350"/>
                </a:lnTo>
                <a:lnTo>
                  <a:pt x="161925" y="0"/>
                </a:lnTo>
                <a:lnTo>
                  <a:pt x="2190115" y="0"/>
                </a:lnTo>
                <a:lnTo>
                  <a:pt x="2233295" y="6350"/>
                </a:lnTo>
                <a:lnTo>
                  <a:pt x="2272665" y="22225"/>
                </a:lnTo>
                <a:lnTo>
                  <a:pt x="2305685" y="47625"/>
                </a:lnTo>
                <a:lnTo>
                  <a:pt x="2331085" y="80645"/>
                </a:lnTo>
                <a:lnTo>
                  <a:pt x="2347595" y="119380"/>
                </a:lnTo>
                <a:lnTo>
                  <a:pt x="2353310" y="161925"/>
                </a:lnTo>
                <a:lnTo>
                  <a:pt x="2353310" y="809625"/>
                </a:lnTo>
                <a:lnTo>
                  <a:pt x="2347595" y="852805"/>
                </a:lnTo>
                <a:lnTo>
                  <a:pt x="2331085" y="891540"/>
                </a:lnTo>
                <a:lnTo>
                  <a:pt x="2305685" y="924560"/>
                </a:lnTo>
                <a:lnTo>
                  <a:pt x="2272665" y="949960"/>
                </a:lnTo>
                <a:lnTo>
                  <a:pt x="2233295" y="966470"/>
                </a:lnTo>
                <a:lnTo>
                  <a:pt x="2190115" y="972820"/>
                </a:lnTo>
                <a:lnTo>
                  <a:pt x="161925" y="972820"/>
                </a:lnTo>
                <a:lnTo>
                  <a:pt x="118744" y="966470"/>
                </a:lnTo>
                <a:lnTo>
                  <a:pt x="80009" y="949960"/>
                </a:lnTo>
                <a:lnTo>
                  <a:pt x="46989" y="924560"/>
                </a:lnTo>
                <a:lnTo>
                  <a:pt x="22225" y="891540"/>
                </a:lnTo>
                <a:lnTo>
                  <a:pt x="5714" y="852805"/>
                </a:lnTo>
                <a:lnTo>
                  <a:pt x="0" y="809625"/>
                </a:lnTo>
                <a:lnTo>
                  <a:pt x="0" y="161925"/>
                </a:lnTo>
                <a:close/>
              </a:path>
            </a:pathLst>
          </a:custGeom>
          <a:ln w="10668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Compra e venda de moedas no mercado a vista</a:t>
            </a:r>
          </a:p>
          <a:p>
            <a:pPr algn="ctr">
              <a:defRPr/>
            </a:pPr>
            <a:endParaRPr lang="pt-BR" sz="1600" dirty="0"/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Compra e venda de moedas no mercado a futuro</a:t>
            </a:r>
          </a:p>
        </p:txBody>
      </p:sp>
    </p:spTree>
    <p:extLst>
      <p:ext uri="{BB962C8B-B14F-4D97-AF65-F5344CB8AC3E}">
        <p14:creationId xmlns:p14="http://schemas.microsoft.com/office/powerpoint/2010/main" val="121521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7994-FBCF-325F-02E5-B9FA06EB9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130C4E-00EE-AD13-1310-C603CEFD7C50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Política Fiscal – PF 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5D0E93-14B3-CFBF-BE93-5E676740C610}"/>
              </a:ext>
            </a:extLst>
          </p:cNvPr>
          <p:cNvSpPr txBox="1"/>
          <p:nvPr/>
        </p:nvSpPr>
        <p:spPr>
          <a:xfrm>
            <a:off x="1415203" y="1443133"/>
            <a:ext cx="10117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Política fiscal é o conjunto de medidas pelas quais o Governo </a:t>
            </a:r>
            <a:r>
              <a:rPr lang="pt-BR" sz="2000" b="1" dirty="0"/>
              <a:t>arrecada receitas e realiza despesas</a:t>
            </a:r>
            <a:r>
              <a:rPr lang="pt-BR" sz="2000" dirty="0"/>
              <a:t> de modo a cumprir três funções: </a:t>
            </a:r>
            <a:r>
              <a:rPr lang="pt-BR" sz="2000" b="1" dirty="0"/>
              <a:t>estabilização macroeconômica</a:t>
            </a:r>
            <a:r>
              <a:rPr lang="pt-BR" sz="2000" dirty="0"/>
              <a:t>, </a:t>
            </a:r>
            <a:r>
              <a:rPr lang="pt-BR" sz="2000" b="1" dirty="0"/>
              <a:t>redistribuição da renda </a:t>
            </a:r>
            <a:r>
              <a:rPr lang="pt-BR" sz="2000" dirty="0"/>
              <a:t>e </a:t>
            </a:r>
            <a:r>
              <a:rPr lang="pt-BR" sz="2000" b="1" dirty="0"/>
              <a:t>alocação de recursos</a:t>
            </a:r>
            <a:r>
              <a:rPr lang="pt-BR" sz="2000" dirty="0"/>
              <a:t>.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C32DBA5A-B1E5-F7F2-DF73-B773A81AB8F0}"/>
              </a:ext>
            </a:extLst>
          </p:cNvPr>
          <p:cNvSpPr txBox="1"/>
          <p:nvPr/>
        </p:nvSpPr>
        <p:spPr bwMode="auto">
          <a:xfrm>
            <a:off x="3726594" y="2931987"/>
            <a:ext cx="4852928" cy="399194"/>
          </a:xfrm>
          <a:prstGeom prst="rect">
            <a:avLst/>
          </a:prstGeom>
          <a:solidFill>
            <a:srgbClr val="F7D281"/>
          </a:solidFill>
        </p:spPr>
        <p:txBody>
          <a:bodyPr vert="horz" wrap="square" lIns="0" tIns="72000" rIns="0" bIns="72000" rtlCol="0" anchor="ctr">
            <a:spAutoFit/>
          </a:bodyPr>
          <a:lstStyle/>
          <a:p>
            <a:pPr marL="356870" marR="353695" algn="ctr">
              <a:lnSpc>
                <a:spcPts val="1900"/>
              </a:lnSpc>
              <a:spcBef>
                <a:spcPts val="1180"/>
              </a:spcBef>
              <a:defRPr/>
            </a:pPr>
            <a:r>
              <a:rPr lang="pt-BR" sz="2000" b="1" spc="-10" dirty="0">
                <a:cs typeface="Tahoma"/>
              </a:rPr>
              <a:t>Instrumentos de Política Fiscal</a:t>
            </a:r>
            <a:endParaRPr sz="2000" b="1" dirty="0">
              <a:cs typeface="Tahoma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CDFCC046-5981-C6E0-3402-002FD811FD49}"/>
              </a:ext>
            </a:extLst>
          </p:cNvPr>
          <p:cNvSpPr/>
          <p:nvPr/>
        </p:nvSpPr>
        <p:spPr bwMode="auto">
          <a:xfrm>
            <a:off x="4165616" y="3743790"/>
            <a:ext cx="3860766" cy="1060184"/>
          </a:xfrm>
          <a:custGeom>
            <a:avLst/>
            <a:gdLst/>
            <a:ahLst/>
            <a:cxnLst/>
            <a:rect l="l" t="t" r="r" b="b"/>
            <a:pathLst>
              <a:path w="2353310" h="972820" extrusionOk="0">
                <a:moveTo>
                  <a:pt x="0" y="161925"/>
                </a:moveTo>
                <a:lnTo>
                  <a:pt x="5714" y="119380"/>
                </a:lnTo>
                <a:lnTo>
                  <a:pt x="22225" y="80645"/>
                </a:lnTo>
                <a:lnTo>
                  <a:pt x="46989" y="47625"/>
                </a:lnTo>
                <a:lnTo>
                  <a:pt x="80009" y="22225"/>
                </a:lnTo>
                <a:lnTo>
                  <a:pt x="118744" y="6350"/>
                </a:lnTo>
                <a:lnTo>
                  <a:pt x="161925" y="0"/>
                </a:lnTo>
                <a:lnTo>
                  <a:pt x="2190115" y="0"/>
                </a:lnTo>
                <a:lnTo>
                  <a:pt x="2233295" y="6350"/>
                </a:lnTo>
                <a:lnTo>
                  <a:pt x="2272665" y="22225"/>
                </a:lnTo>
                <a:lnTo>
                  <a:pt x="2305685" y="47625"/>
                </a:lnTo>
                <a:lnTo>
                  <a:pt x="2331085" y="80645"/>
                </a:lnTo>
                <a:lnTo>
                  <a:pt x="2347595" y="119380"/>
                </a:lnTo>
                <a:lnTo>
                  <a:pt x="2353310" y="161925"/>
                </a:lnTo>
                <a:lnTo>
                  <a:pt x="2353310" y="809625"/>
                </a:lnTo>
                <a:lnTo>
                  <a:pt x="2347595" y="852805"/>
                </a:lnTo>
                <a:lnTo>
                  <a:pt x="2331085" y="891540"/>
                </a:lnTo>
                <a:lnTo>
                  <a:pt x="2305685" y="924560"/>
                </a:lnTo>
                <a:lnTo>
                  <a:pt x="2272665" y="949960"/>
                </a:lnTo>
                <a:lnTo>
                  <a:pt x="2233295" y="966470"/>
                </a:lnTo>
                <a:lnTo>
                  <a:pt x="2190115" y="972820"/>
                </a:lnTo>
                <a:lnTo>
                  <a:pt x="161925" y="972820"/>
                </a:lnTo>
                <a:lnTo>
                  <a:pt x="118744" y="966470"/>
                </a:lnTo>
                <a:lnTo>
                  <a:pt x="80009" y="949960"/>
                </a:lnTo>
                <a:lnTo>
                  <a:pt x="46989" y="924560"/>
                </a:lnTo>
                <a:lnTo>
                  <a:pt x="22225" y="891540"/>
                </a:lnTo>
                <a:lnTo>
                  <a:pt x="5714" y="852805"/>
                </a:lnTo>
                <a:lnTo>
                  <a:pt x="0" y="809625"/>
                </a:lnTo>
                <a:lnTo>
                  <a:pt x="0" y="161925"/>
                </a:lnTo>
                <a:close/>
              </a:path>
            </a:pathLst>
          </a:custGeom>
          <a:ln w="10668">
            <a:solidFill>
              <a:schemeClr val="accent1"/>
            </a:solidFill>
          </a:ln>
        </p:spPr>
        <p:txBody>
          <a:bodyPr wrap="square" lIns="0" tIns="0" rIns="0" bIns="0"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dirty="0"/>
              <a:t>Aumento/Redução das Receitas</a:t>
            </a:r>
          </a:p>
          <a:p>
            <a:pPr algn="ctr">
              <a:defRPr/>
            </a:pPr>
            <a:endParaRPr lang="pt-BR" dirty="0"/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dirty="0"/>
              <a:t>Aumento/Redução dos gastos</a:t>
            </a:r>
          </a:p>
        </p:txBody>
      </p:sp>
      <p:pic>
        <p:nvPicPr>
          <p:cNvPr id="6" name="object 34">
            <a:extLst>
              <a:ext uri="{FF2B5EF4-FFF2-40B4-BE49-F238E27FC236}">
                <a16:creationId xmlns:a16="http://schemas.microsoft.com/office/drawing/2014/main" id="{FA9DF68E-6111-5BF9-7CED-13BF10AA185B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6095999" y="471916"/>
            <a:ext cx="526415" cy="6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30CF-4AAD-DA78-3E0E-67D4A136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D49D68-BDD6-13DE-5675-C15252F2BE08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Produto Interno Bruto (PIB)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88C52D-3CC7-5498-802E-1DD69CC93ABE}"/>
              </a:ext>
            </a:extLst>
          </p:cNvPr>
          <p:cNvSpPr txBox="1"/>
          <p:nvPr/>
        </p:nvSpPr>
        <p:spPr>
          <a:xfrm>
            <a:off x="1415204" y="1443133"/>
            <a:ext cx="5776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600" dirty="0"/>
              <a:t>É um indicador econômico que mede a </a:t>
            </a:r>
            <a:r>
              <a:rPr lang="pt-BR" sz="1600" b="1" dirty="0"/>
              <a:t>soma dos bens e serviços finais </a:t>
            </a:r>
            <a:r>
              <a:rPr lang="pt-BR" sz="1600" dirty="0"/>
              <a:t>produzidos em um determinado período. Ele é usado para </a:t>
            </a:r>
            <a:r>
              <a:rPr lang="pt-BR" sz="1600" b="1" dirty="0"/>
              <a:t>quantificar a atividade econômica de um país</a:t>
            </a:r>
            <a:r>
              <a:rPr lang="pt-BR" sz="1600" dirty="0"/>
              <a:t>. Podemos calcular o PIB de duas maneiras: sob </a:t>
            </a:r>
            <a:r>
              <a:rPr lang="pt-BR" sz="1600" b="1" dirty="0"/>
              <a:t>o aspecto da oferta e da demanda de bens e serviços</a:t>
            </a:r>
            <a:r>
              <a:rPr lang="pt-BR" sz="1600" dirty="0"/>
              <a:t>. Independentemente de qual seja a forma escolhida, o </a:t>
            </a:r>
            <a:r>
              <a:rPr lang="pt-BR" sz="1600" b="1" dirty="0"/>
              <a:t>resultado do indicador será o mesmo</a:t>
            </a:r>
            <a:r>
              <a:rPr lang="pt-BR" sz="1600" dirty="0"/>
              <a:t>. Porém, a diferença de metodologia é importante para avaliar a economia sob diferentes pontos de vista.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/>
              <a:t>Para calcular o PIB, deve-se considerar somente os bens e serviços que chegam até o consumidor, para </a:t>
            </a:r>
            <a:r>
              <a:rPr lang="pt-BR" sz="1600" b="1" dirty="0"/>
              <a:t>evitar contagem em duplicidade e distorção do indicador</a:t>
            </a:r>
            <a:r>
              <a:rPr lang="pt-BR" sz="1600" dirty="0"/>
              <a:t>.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2AA7741F-64FF-5997-10E3-C0F4266A3224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1523691" y="4618749"/>
            <a:ext cx="4365665" cy="15922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28E69C0-5664-58F5-101A-67425E48D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23688" y="1605445"/>
            <a:ext cx="4430572" cy="3328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405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39E55-217E-D9BE-4DEB-5B59BFB53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DA68D86-50CD-1FF1-52E9-31ED8F1D47ED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Inflação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E33C71-DDF9-51B4-E7EE-26547DB27F68}"/>
              </a:ext>
            </a:extLst>
          </p:cNvPr>
          <p:cNvSpPr txBox="1"/>
          <p:nvPr/>
        </p:nvSpPr>
        <p:spPr>
          <a:xfrm>
            <a:off x="1415204" y="1443133"/>
            <a:ext cx="970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Perda do poder de compra ou aumento generalizado dos preços.</a:t>
            </a:r>
          </a:p>
        </p:txBody>
      </p:sp>
      <p:pic>
        <p:nvPicPr>
          <p:cNvPr id="5" name="object 204">
            <a:extLst>
              <a:ext uri="{FF2B5EF4-FFF2-40B4-BE49-F238E27FC236}">
                <a16:creationId xmlns:a16="http://schemas.microsoft.com/office/drawing/2014/main" id="{683B973E-753C-E931-52F1-FC0459E78838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1529556" y="2320690"/>
            <a:ext cx="5531866" cy="23206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4D3BCD-499F-1298-BC38-F002D70C71B0}"/>
              </a:ext>
            </a:extLst>
          </p:cNvPr>
          <p:cNvSpPr txBox="1"/>
          <p:nvPr/>
        </p:nvSpPr>
        <p:spPr bwMode="auto">
          <a:xfrm>
            <a:off x="8185997" y="2827684"/>
            <a:ext cx="105156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IPCA</a:t>
            </a:r>
            <a:endParaRPr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21B0E1-BD9D-3D2B-982B-B960CCC44B62}"/>
              </a:ext>
            </a:extLst>
          </p:cNvPr>
          <p:cNvSpPr txBox="1"/>
          <p:nvPr/>
        </p:nvSpPr>
        <p:spPr bwMode="auto">
          <a:xfrm>
            <a:off x="9659577" y="2827683"/>
            <a:ext cx="105156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IGP-M</a:t>
            </a:r>
            <a:endParaRPr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0F0A67-5355-5E11-F062-A37DB14F4DC8}"/>
              </a:ext>
            </a:extLst>
          </p:cNvPr>
          <p:cNvSpPr txBox="1"/>
          <p:nvPr/>
        </p:nvSpPr>
        <p:spPr bwMode="auto">
          <a:xfrm>
            <a:off x="8185997" y="3481009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IGP-DI</a:t>
            </a:r>
            <a:endParaRPr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26015A-3BF9-BBA7-547C-032DE748524D}"/>
              </a:ext>
            </a:extLst>
          </p:cNvPr>
          <p:cNvSpPr txBox="1"/>
          <p:nvPr/>
        </p:nvSpPr>
        <p:spPr bwMode="auto">
          <a:xfrm>
            <a:off x="9659577" y="3481009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INPC</a:t>
            </a:r>
            <a:endParaRPr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D8C0F8-1E71-0CB1-E865-98275AC16E21}"/>
              </a:ext>
            </a:extLst>
          </p:cNvPr>
          <p:cNvSpPr txBox="1"/>
          <p:nvPr/>
        </p:nvSpPr>
        <p:spPr bwMode="auto">
          <a:xfrm>
            <a:off x="8185997" y="4134334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FIPE</a:t>
            </a:r>
            <a:endParaRPr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9BC314-84FD-2F3E-7676-B05523B3BA80}"/>
              </a:ext>
            </a:extLst>
          </p:cNvPr>
          <p:cNvSpPr txBox="1"/>
          <p:nvPr/>
        </p:nvSpPr>
        <p:spPr bwMode="auto">
          <a:xfrm>
            <a:off x="9659577" y="4134334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IGP-10</a:t>
            </a:r>
            <a:endParaRPr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5D761C-12C8-B5F0-DEEF-9B8C5809CFDC}"/>
              </a:ext>
            </a:extLst>
          </p:cNvPr>
          <p:cNvSpPr txBox="1"/>
          <p:nvPr/>
        </p:nvSpPr>
        <p:spPr bwMode="auto">
          <a:xfrm>
            <a:off x="8185997" y="2262016"/>
            <a:ext cx="2476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sz="2000" b="1" dirty="0"/>
              <a:t>Índices de Inflação: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98822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A5C5B-3701-F8DD-EF15-04A25334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3B814C-C4E0-7B66-909F-9ECBFC01681B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Metas de Inflação </a:t>
            </a:r>
            <a:r>
              <a:rPr lang="pt-BR" sz="4000" b="1" dirty="0">
                <a:solidFill>
                  <a:srgbClr val="FF601A"/>
                </a:solidFill>
              </a:rPr>
              <a:t>(Definida pelo CMN)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8B3624-AF37-2089-43C5-31FA3AAC0BD1}"/>
              </a:ext>
            </a:extLst>
          </p:cNvPr>
          <p:cNvSpPr txBox="1"/>
          <p:nvPr/>
        </p:nvSpPr>
        <p:spPr>
          <a:xfrm>
            <a:off x="1415204" y="1443133"/>
            <a:ext cx="9707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Intervalo </a:t>
            </a:r>
            <a:r>
              <a:rPr lang="pt-BR" sz="2000" b="1" u="sng" dirty="0"/>
              <a:t>definido pelo Conselho Monetário Nacional</a:t>
            </a:r>
            <a:r>
              <a:rPr lang="pt-BR" sz="2000" dirty="0"/>
              <a:t> que prevê que a inflação deve oscilar dentro de um  limite de tolerância. 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u="sng" dirty="0"/>
              <a:t>Por exemplo</a:t>
            </a:r>
            <a:r>
              <a:rPr lang="pt-BR" sz="2000" dirty="0"/>
              <a:t>: em 2024 a meta de inflação estipulada para o IPCA era de 3,00% e com um teto de 4,50%. O resultado do IPCA no ano foi de 4,83%, ou seja, estourando o limite de tolerância.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2D925D0-7CC1-AC51-6123-125DB5095010}"/>
              </a:ext>
            </a:extLst>
          </p:cNvPr>
          <p:cNvGrpSpPr/>
          <p:nvPr/>
        </p:nvGrpSpPr>
        <p:grpSpPr bwMode="auto">
          <a:xfrm>
            <a:off x="1573439" y="3560165"/>
            <a:ext cx="8478032" cy="1838756"/>
            <a:chOff x="4696764" y="5372100"/>
            <a:chExt cx="8209611" cy="178054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C93FA23-EFCB-65A4-2488-C5761A9F94BE}"/>
                </a:ext>
              </a:extLst>
            </p:cNvPr>
            <p:cNvSpPr txBox="1"/>
            <p:nvPr/>
          </p:nvSpPr>
          <p:spPr bwMode="auto">
            <a:xfrm>
              <a:off x="4696764" y="6437202"/>
              <a:ext cx="628426" cy="309829"/>
            </a:xfrm>
            <a:prstGeom prst="rect">
              <a:avLst/>
            </a:prstGeom>
            <a:grpFill/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defRPr/>
              </a:pPr>
              <a:r>
                <a:rPr lang="pt-BR" sz="2000" spc="-10" dirty="0">
                  <a:solidFill>
                    <a:srgbClr val="025959"/>
                  </a:solidFill>
                  <a:latin typeface="Calibri"/>
                  <a:cs typeface="Calibri"/>
                </a:rPr>
                <a:t>3,00</a:t>
              </a:r>
              <a:r>
                <a:rPr sz="2000" spc="-5" dirty="0">
                  <a:solidFill>
                    <a:srgbClr val="025959"/>
                  </a:solidFill>
                  <a:latin typeface="Calibri"/>
                  <a:cs typeface="Calibri"/>
                </a:rPr>
                <a:t>%</a:t>
              </a:r>
              <a:endParaRPr sz="2000" dirty="0">
                <a:solidFill>
                  <a:srgbClr val="025959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37C16778-E930-34DC-DE82-FB7BF3D8EBC3}"/>
                </a:ext>
              </a:extLst>
            </p:cNvPr>
            <p:cNvSpPr txBox="1"/>
            <p:nvPr/>
          </p:nvSpPr>
          <p:spPr bwMode="auto">
            <a:xfrm>
              <a:off x="4712893" y="5930066"/>
              <a:ext cx="628426" cy="309829"/>
            </a:xfrm>
            <a:prstGeom prst="rect">
              <a:avLst/>
            </a:prstGeom>
            <a:grpFill/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defRPr/>
              </a:pPr>
              <a:r>
                <a:rPr lang="pt-BR" sz="2000" spc="-10" dirty="0">
                  <a:solidFill>
                    <a:srgbClr val="025959"/>
                  </a:solidFill>
                  <a:latin typeface="Calibri"/>
                  <a:cs typeface="Calibri"/>
                </a:rPr>
                <a:t>4,50</a:t>
              </a:r>
              <a:r>
                <a:rPr sz="2000" spc="-10" dirty="0">
                  <a:solidFill>
                    <a:srgbClr val="025959"/>
                  </a:solidFill>
                  <a:latin typeface="Calibri"/>
                  <a:cs typeface="Calibri"/>
                </a:rPr>
                <a:t>%</a:t>
              </a:r>
              <a:endParaRPr sz="2000" dirty="0">
                <a:solidFill>
                  <a:srgbClr val="025959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0C7C367-85C9-E00E-A85E-98EFC473B843}"/>
                </a:ext>
              </a:extLst>
            </p:cNvPr>
            <p:cNvSpPr/>
            <p:nvPr/>
          </p:nvSpPr>
          <p:spPr bwMode="auto">
            <a:xfrm>
              <a:off x="5492114" y="5372100"/>
              <a:ext cx="7312025" cy="1025525"/>
            </a:xfrm>
            <a:custGeom>
              <a:avLst/>
              <a:gdLst/>
              <a:ahLst/>
              <a:cxnLst/>
              <a:rect l="l" t="t" r="r" b="b"/>
              <a:pathLst>
                <a:path w="7312025" h="1025525" extrusionOk="0">
                  <a:moveTo>
                    <a:pt x="0" y="854709"/>
                  </a:moveTo>
                  <a:lnTo>
                    <a:pt x="155575" y="841374"/>
                  </a:lnTo>
                  <a:lnTo>
                    <a:pt x="311150" y="761999"/>
                  </a:lnTo>
                  <a:lnTo>
                    <a:pt x="466725" y="740409"/>
                  </a:lnTo>
                  <a:lnTo>
                    <a:pt x="621665" y="725169"/>
                  </a:lnTo>
                  <a:lnTo>
                    <a:pt x="777240" y="701039"/>
                  </a:lnTo>
                  <a:lnTo>
                    <a:pt x="932815" y="704214"/>
                  </a:lnTo>
                  <a:lnTo>
                    <a:pt x="1089660" y="702309"/>
                  </a:lnTo>
                  <a:lnTo>
                    <a:pt x="1245235" y="661669"/>
                  </a:lnTo>
                  <a:lnTo>
                    <a:pt x="1400810" y="688974"/>
                  </a:lnTo>
                  <a:lnTo>
                    <a:pt x="1556385" y="693419"/>
                  </a:lnTo>
                  <a:lnTo>
                    <a:pt x="1711325" y="719454"/>
                  </a:lnTo>
                  <a:lnTo>
                    <a:pt x="1866900" y="597534"/>
                  </a:lnTo>
                  <a:lnTo>
                    <a:pt x="2022475" y="502919"/>
                  </a:lnTo>
                  <a:lnTo>
                    <a:pt x="2178050" y="431164"/>
                  </a:lnTo>
                  <a:lnTo>
                    <a:pt x="2333625" y="425449"/>
                  </a:lnTo>
                  <a:lnTo>
                    <a:pt x="2488565" y="374649"/>
                  </a:lnTo>
                  <a:lnTo>
                    <a:pt x="2644140" y="304799"/>
                  </a:lnTo>
                  <a:lnTo>
                    <a:pt x="2799715" y="191769"/>
                  </a:lnTo>
                  <a:lnTo>
                    <a:pt x="2956560" y="198119"/>
                  </a:lnTo>
                  <a:lnTo>
                    <a:pt x="3112135" y="204469"/>
                  </a:lnTo>
                  <a:lnTo>
                    <a:pt x="3267710" y="130809"/>
                  </a:lnTo>
                  <a:lnTo>
                    <a:pt x="3423285" y="39369"/>
                  </a:lnTo>
                  <a:lnTo>
                    <a:pt x="3578225" y="7619"/>
                  </a:lnTo>
                  <a:lnTo>
                    <a:pt x="3733800" y="0"/>
                  </a:lnTo>
                  <a:lnTo>
                    <a:pt x="3889375" y="59689"/>
                  </a:lnTo>
                  <a:lnTo>
                    <a:pt x="4044950" y="220979"/>
                  </a:lnTo>
                  <a:lnTo>
                    <a:pt x="4200525" y="239394"/>
                  </a:lnTo>
                  <a:lnTo>
                    <a:pt x="4355465" y="233044"/>
                  </a:lnTo>
                  <a:lnTo>
                    <a:pt x="4511040" y="312419"/>
                  </a:lnTo>
                  <a:lnTo>
                    <a:pt x="4666615" y="328929"/>
                  </a:lnTo>
                  <a:lnTo>
                    <a:pt x="4822190" y="290829"/>
                  </a:lnTo>
                  <a:lnTo>
                    <a:pt x="4979035" y="373379"/>
                  </a:lnTo>
                  <a:lnTo>
                    <a:pt x="5134610" y="466089"/>
                  </a:lnTo>
                  <a:lnTo>
                    <a:pt x="5290185" y="577849"/>
                  </a:lnTo>
                  <a:lnTo>
                    <a:pt x="5445125" y="631189"/>
                  </a:lnTo>
                  <a:lnTo>
                    <a:pt x="5600700" y="746759"/>
                  </a:lnTo>
                  <a:lnTo>
                    <a:pt x="5756275" y="830579"/>
                  </a:lnTo>
                  <a:lnTo>
                    <a:pt x="5911850" y="816609"/>
                  </a:lnTo>
                  <a:lnTo>
                    <a:pt x="6067425" y="894714"/>
                  </a:lnTo>
                  <a:lnTo>
                    <a:pt x="6222365" y="990599"/>
                  </a:lnTo>
                  <a:lnTo>
                    <a:pt x="6377940" y="998219"/>
                  </a:lnTo>
                  <a:lnTo>
                    <a:pt x="6533515" y="1025524"/>
                  </a:lnTo>
                  <a:lnTo>
                    <a:pt x="6689090" y="990599"/>
                  </a:lnTo>
                  <a:lnTo>
                    <a:pt x="6845934" y="926464"/>
                  </a:lnTo>
                  <a:lnTo>
                    <a:pt x="7001509" y="913129"/>
                  </a:lnTo>
                  <a:lnTo>
                    <a:pt x="7157084" y="909954"/>
                  </a:lnTo>
                  <a:lnTo>
                    <a:pt x="7312025" y="953769"/>
                  </a:lnTo>
                </a:path>
              </a:pathLst>
            </a:custGeom>
            <a:grpFill/>
            <a:ln w="24384">
              <a:solidFill>
                <a:srgbClr val="2A3038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EF55040E-B162-B9B2-347C-C5902077FEF9}"/>
                </a:ext>
              </a:extLst>
            </p:cNvPr>
            <p:cNvSpPr/>
            <p:nvPr/>
          </p:nvSpPr>
          <p:spPr bwMode="auto">
            <a:xfrm>
              <a:off x="7984753" y="5762175"/>
              <a:ext cx="128270" cy="88900"/>
            </a:xfrm>
            <a:custGeom>
              <a:avLst/>
              <a:gdLst/>
              <a:ahLst/>
              <a:cxnLst/>
              <a:rect l="l" t="t" r="r" b="b"/>
              <a:pathLst>
                <a:path w="128269" h="88900" extrusionOk="0">
                  <a:moveTo>
                    <a:pt x="0" y="0"/>
                  </a:moveTo>
                  <a:lnTo>
                    <a:pt x="79375" y="88899"/>
                  </a:lnTo>
                  <a:lnTo>
                    <a:pt x="128270" y="88899"/>
                  </a:lnTo>
                </a:path>
              </a:pathLst>
            </a:custGeom>
            <a:grpFill/>
            <a:ln w="762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952072D0-F473-9E69-F754-2FD97028541E}"/>
                </a:ext>
              </a:extLst>
            </p:cNvPr>
            <p:cNvSpPr/>
            <p:nvPr/>
          </p:nvSpPr>
          <p:spPr bwMode="auto">
            <a:xfrm>
              <a:off x="5492114" y="6089016"/>
              <a:ext cx="1678305" cy="0"/>
            </a:xfrm>
            <a:custGeom>
              <a:avLst/>
              <a:gdLst/>
              <a:ahLst/>
              <a:cxnLst/>
              <a:rect l="l" t="t" r="r" b="b"/>
              <a:pathLst>
                <a:path w="1678304" extrusionOk="0">
                  <a:moveTo>
                    <a:pt x="0" y="0"/>
                  </a:moveTo>
                  <a:lnTo>
                    <a:pt x="1678305" y="0"/>
                  </a:lnTo>
                </a:path>
              </a:pathLst>
            </a:custGeom>
            <a:grpFill/>
            <a:ln w="24384">
              <a:solidFill>
                <a:srgbClr val="7D7D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12C45F25-0B06-DDB8-DDC3-C301FF9ED483}"/>
                </a:ext>
              </a:extLst>
            </p:cNvPr>
            <p:cNvSpPr/>
            <p:nvPr/>
          </p:nvSpPr>
          <p:spPr bwMode="auto">
            <a:xfrm>
              <a:off x="7245985" y="6075680"/>
              <a:ext cx="801370" cy="26034"/>
            </a:xfrm>
            <a:custGeom>
              <a:avLst/>
              <a:gdLst/>
              <a:ahLst/>
              <a:cxnLst/>
              <a:rect l="l" t="t" r="r" b="b"/>
              <a:pathLst>
                <a:path w="801370" h="26035" extrusionOk="0">
                  <a:moveTo>
                    <a:pt x="99060" y="0"/>
                  </a:moveTo>
                  <a:lnTo>
                    <a:pt x="0" y="0"/>
                  </a:lnTo>
                  <a:lnTo>
                    <a:pt x="0" y="26035"/>
                  </a:lnTo>
                  <a:lnTo>
                    <a:pt x="99060" y="26035"/>
                  </a:lnTo>
                  <a:lnTo>
                    <a:pt x="99060" y="0"/>
                  </a:lnTo>
                  <a:close/>
                </a:path>
                <a:path w="801370" h="26035" extrusionOk="0">
                  <a:moveTo>
                    <a:pt x="275590" y="0"/>
                  </a:moveTo>
                  <a:lnTo>
                    <a:pt x="175260" y="0"/>
                  </a:lnTo>
                  <a:lnTo>
                    <a:pt x="175260" y="26035"/>
                  </a:lnTo>
                  <a:lnTo>
                    <a:pt x="274320" y="26035"/>
                  </a:lnTo>
                  <a:lnTo>
                    <a:pt x="275590" y="0"/>
                  </a:lnTo>
                  <a:close/>
                </a:path>
                <a:path w="801370" h="26035" extrusionOk="0">
                  <a:moveTo>
                    <a:pt x="450850" y="0"/>
                  </a:moveTo>
                  <a:lnTo>
                    <a:pt x="350520" y="0"/>
                  </a:lnTo>
                  <a:lnTo>
                    <a:pt x="350520" y="26035"/>
                  </a:lnTo>
                  <a:lnTo>
                    <a:pt x="450850" y="26035"/>
                  </a:lnTo>
                  <a:lnTo>
                    <a:pt x="450850" y="0"/>
                  </a:lnTo>
                  <a:close/>
                </a:path>
                <a:path w="801370" h="26035" extrusionOk="0">
                  <a:moveTo>
                    <a:pt x="626110" y="0"/>
                  </a:moveTo>
                  <a:lnTo>
                    <a:pt x="525780" y="0"/>
                  </a:lnTo>
                  <a:lnTo>
                    <a:pt x="525780" y="26035"/>
                  </a:lnTo>
                  <a:lnTo>
                    <a:pt x="626110" y="26035"/>
                  </a:lnTo>
                  <a:lnTo>
                    <a:pt x="626110" y="0"/>
                  </a:lnTo>
                  <a:close/>
                </a:path>
                <a:path w="801370" h="26035" extrusionOk="0">
                  <a:moveTo>
                    <a:pt x="801370" y="1905"/>
                  </a:moveTo>
                  <a:lnTo>
                    <a:pt x="701040" y="0"/>
                  </a:lnTo>
                  <a:lnTo>
                    <a:pt x="701040" y="26035"/>
                  </a:lnTo>
                  <a:lnTo>
                    <a:pt x="801370" y="26035"/>
                  </a:lnTo>
                  <a:lnTo>
                    <a:pt x="801370" y="1905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2E10ADF3-84BF-57F2-2E6C-2E06C1F32072}"/>
                </a:ext>
              </a:extLst>
            </p:cNvPr>
            <p:cNvSpPr/>
            <p:nvPr/>
          </p:nvSpPr>
          <p:spPr bwMode="auto">
            <a:xfrm>
              <a:off x="8122919" y="6090286"/>
              <a:ext cx="3433445" cy="0"/>
            </a:xfrm>
            <a:custGeom>
              <a:avLst/>
              <a:gdLst/>
              <a:ahLst/>
              <a:cxnLst/>
              <a:rect l="l" t="t" r="r" b="b"/>
              <a:pathLst>
                <a:path w="3433445" extrusionOk="0">
                  <a:moveTo>
                    <a:pt x="0" y="0"/>
                  </a:moveTo>
                  <a:lnTo>
                    <a:pt x="3433445" y="0"/>
                  </a:lnTo>
                </a:path>
              </a:pathLst>
            </a:custGeom>
            <a:grpFill/>
            <a:ln w="25908">
              <a:solidFill>
                <a:srgbClr val="7D7D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88A09093-6DAF-4547-6C34-8FB37CA19E7F}"/>
                </a:ext>
              </a:extLst>
            </p:cNvPr>
            <p:cNvSpPr/>
            <p:nvPr/>
          </p:nvSpPr>
          <p:spPr bwMode="auto">
            <a:xfrm>
              <a:off x="11630660" y="6078855"/>
              <a:ext cx="1275715" cy="26034"/>
            </a:xfrm>
            <a:custGeom>
              <a:avLst/>
              <a:gdLst/>
              <a:ahLst/>
              <a:cxnLst/>
              <a:rect l="l" t="t" r="r" b="b"/>
              <a:pathLst>
                <a:path w="1275715" h="26035" extrusionOk="0">
                  <a:moveTo>
                    <a:pt x="100965" y="0"/>
                  </a:moveTo>
                  <a:lnTo>
                    <a:pt x="0" y="0"/>
                  </a:lnTo>
                  <a:lnTo>
                    <a:pt x="0" y="24765"/>
                  </a:lnTo>
                  <a:lnTo>
                    <a:pt x="100965" y="24765"/>
                  </a:lnTo>
                  <a:lnTo>
                    <a:pt x="100965" y="0"/>
                  </a:lnTo>
                  <a:close/>
                </a:path>
                <a:path w="1275715" h="26035" extrusionOk="0">
                  <a:moveTo>
                    <a:pt x="276225" y="0"/>
                  </a:moveTo>
                  <a:lnTo>
                    <a:pt x="175260" y="0"/>
                  </a:lnTo>
                  <a:lnTo>
                    <a:pt x="175260" y="24765"/>
                  </a:lnTo>
                  <a:lnTo>
                    <a:pt x="276225" y="24765"/>
                  </a:lnTo>
                  <a:lnTo>
                    <a:pt x="276225" y="0"/>
                  </a:lnTo>
                  <a:close/>
                </a:path>
                <a:path w="1275715" h="26035" extrusionOk="0">
                  <a:moveTo>
                    <a:pt x="451485" y="0"/>
                  </a:moveTo>
                  <a:lnTo>
                    <a:pt x="350520" y="0"/>
                  </a:lnTo>
                  <a:lnTo>
                    <a:pt x="350520" y="24765"/>
                  </a:lnTo>
                  <a:lnTo>
                    <a:pt x="451485" y="24765"/>
                  </a:lnTo>
                  <a:lnTo>
                    <a:pt x="451485" y="0"/>
                  </a:lnTo>
                  <a:close/>
                </a:path>
                <a:path w="1275715" h="26035" extrusionOk="0">
                  <a:moveTo>
                    <a:pt x="626745" y="0"/>
                  </a:moveTo>
                  <a:lnTo>
                    <a:pt x="525780" y="0"/>
                  </a:lnTo>
                  <a:lnTo>
                    <a:pt x="525780" y="24765"/>
                  </a:lnTo>
                  <a:lnTo>
                    <a:pt x="626745" y="24765"/>
                  </a:lnTo>
                  <a:lnTo>
                    <a:pt x="626745" y="0"/>
                  </a:lnTo>
                  <a:close/>
                </a:path>
                <a:path w="1275715" h="26035" extrusionOk="0">
                  <a:moveTo>
                    <a:pt x="802005" y="0"/>
                  </a:moveTo>
                  <a:lnTo>
                    <a:pt x="702945" y="0"/>
                  </a:lnTo>
                  <a:lnTo>
                    <a:pt x="702945" y="24765"/>
                  </a:lnTo>
                  <a:lnTo>
                    <a:pt x="802005" y="24765"/>
                  </a:lnTo>
                  <a:lnTo>
                    <a:pt x="802005" y="0"/>
                  </a:lnTo>
                  <a:close/>
                </a:path>
                <a:path w="1275715" h="26035" extrusionOk="0">
                  <a:moveTo>
                    <a:pt x="977265" y="0"/>
                  </a:moveTo>
                  <a:lnTo>
                    <a:pt x="878205" y="0"/>
                  </a:lnTo>
                  <a:lnTo>
                    <a:pt x="878205" y="24765"/>
                  </a:lnTo>
                  <a:lnTo>
                    <a:pt x="977265" y="24765"/>
                  </a:lnTo>
                  <a:lnTo>
                    <a:pt x="977265" y="0"/>
                  </a:lnTo>
                  <a:close/>
                </a:path>
                <a:path w="1275715" h="26035" extrusionOk="0">
                  <a:moveTo>
                    <a:pt x="1153795" y="0"/>
                  </a:moveTo>
                  <a:lnTo>
                    <a:pt x="1053465" y="0"/>
                  </a:lnTo>
                  <a:lnTo>
                    <a:pt x="1053465" y="24765"/>
                  </a:lnTo>
                  <a:lnTo>
                    <a:pt x="1152525" y="26035"/>
                  </a:lnTo>
                  <a:lnTo>
                    <a:pt x="1153795" y="0"/>
                  </a:lnTo>
                  <a:close/>
                </a:path>
                <a:path w="1275715" h="26035" extrusionOk="0">
                  <a:moveTo>
                    <a:pt x="1275715" y="0"/>
                  </a:moveTo>
                  <a:lnTo>
                    <a:pt x="1228725" y="0"/>
                  </a:lnTo>
                  <a:lnTo>
                    <a:pt x="1228725" y="26035"/>
                  </a:lnTo>
                  <a:lnTo>
                    <a:pt x="1275715" y="26035"/>
                  </a:lnTo>
                  <a:lnTo>
                    <a:pt x="1275715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DC9AFE65-3A66-86A7-C6F1-14BFA5F4EAED}"/>
                </a:ext>
              </a:extLst>
            </p:cNvPr>
            <p:cNvSpPr/>
            <p:nvPr/>
          </p:nvSpPr>
          <p:spPr bwMode="auto">
            <a:xfrm>
              <a:off x="5483224" y="7059929"/>
              <a:ext cx="3433445" cy="0"/>
            </a:xfrm>
            <a:custGeom>
              <a:avLst/>
              <a:gdLst/>
              <a:ahLst/>
              <a:cxnLst/>
              <a:rect l="l" t="t" r="r" b="b"/>
              <a:pathLst>
                <a:path w="3433445" extrusionOk="0">
                  <a:moveTo>
                    <a:pt x="0" y="0"/>
                  </a:moveTo>
                  <a:lnTo>
                    <a:pt x="3433445" y="0"/>
                  </a:lnTo>
                </a:path>
              </a:pathLst>
            </a:custGeom>
            <a:grpFill/>
            <a:ln w="24384">
              <a:solidFill>
                <a:srgbClr val="7D7D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BADC6F32-86CE-DFC6-7182-9B604D18E4C8}"/>
                </a:ext>
              </a:extLst>
            </p:cNvPr>
            <p:cNvSpPr/>
            <p:nvPr/>
          </p:nvSpPr>
          <p:spPr bwMode="auto">
            <a:xfrm>
              <a:off x="5356224" y="6042025"/>
              <a:ext cx="177800" cy="1110615"/>
            </a:xfrm>
            <a:custGeom>
              <a:avLst/>
              <a:gdLst/>
              <a:ahLst/>
              <a:cxnLst/>
              <a:rect l="l" t="t" r="r" b="b"/>
              <a:pathLst>
                <a:path w="177800" h="1110614" extrusionOk="0">
                  <a:moveTo>
                    <a:pt x="177800" y="1110614"/>
                  </a:moveTo>
                  <a:lnTo>
                    <a:pt x="143510" y="1109979"/>
                  </a:lnTo>
                  <a:lnTo>
                    <a:pt x="115569" y="1106804"/>
                  </a:lnTo>
                  <a:lnTo>
                    <a:pt x="96519" y="1101725"/>
                  </a:lnTo>
                  <a:lnTo>
                    <a:pt x="89535" y="1095375"/>
                  </a:lnTo>
                  <a:lnTo>
                    <a:pt x="89535" y="569594"/>
                  </a:lnTo>
                  <a:lnTo>
                    <a:pt x="82550" y="563879"/>
                  </a:lnTo>
                  <a:lnTo>
                    <a:pt x="62864" y="559434"/>
                  </a:lnTo>
                  <a:lnTo>
                    <a:pt x="34289" y="555625"/>
                  </a:lnTo>
                  <a:lnTo>
                    <a:pt x="0" y="554354"/>
                  </a:lnTo>
                  <a:lnTo>
                    <a:pt x="34289" y="553719"/>
                  </a:lnTo>
                  <a:lnTo>
                    <a:pt x="62864" y="550544"/>
                  </a:lnTo>
                  <a:lnTo>
                    <a:pt x="82550" y="546100"/>
                  </a:lnTo>
                  <a:lnTo>
                    <a:pt x="89535" y="541019"/>
                  </a:lnTo>
                  <a:lnTo>
                    <a:pt x="89535" y="15239"/>
                  </a:lnTo>
                  <a:lnTo>
                    <a:pt x="96519" y="8889"/>
                  </a:lnTo>
                  <a:lnTo>
                    <a:pt x="115569" y="3809"/>
                  </a:lnTo>
                  <a:lnTo>
                    <a:pt x="143510" y="634"/>
                  </a:lnTo>
                  <a:lnTo>
                    <a:pt x="177800" y="0"/>
                  </a:lnTo>
                </a:path>
              </a:pathLst>
            </a:custGeom>
            <a:grpFill/>
            <a:ln w="16764">
              <a:solidFill>
                <a:srgbClr val="FF601A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2FC0EA97-7DEC-8441-EEB8-105B4C80DCF2}"/>
                </a:ext>
              </a:extLst>
            </p:cNvPr>
            <p:cNvSpPr txBox="1"/>
            <p:nvPr/>
          </p:nvSpPr>
          <p:spPr bwMode="auto">
            <a:xfrm>
              <a:off x="8132456" y="5720772"/>
              <a:ext cx="681753" cy="309829"/>
            </a:xfrm>
            <a:prstGeom prst="rect">
              <a:avLst/>
            </a:prstGeom>
            <a:grpFill/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defRPr/>
              </a:pPr>
              <a:r>
                <a:rPr sz="2000" b="1" spc="-10" dirty="0">
                  <a:solidFill>
                    <a:srgbClr val="025959"/>
                  </a:solidFill>
                  <a:latin typeface="Calibri"/>
                  <a:cs typeface="Calibri"/>
                </a:rPr>
                <a:t>4</a:t>
              </a:r>
              <a:r>
                <a:rPr sz="2000" b="1" spc="-5" dirty="0">
                  <a:solidFill>
                    <a:srgbClr val="025959"/>
                  </a:solidFill>
                  <a:latin typeface="Calibri"/>
                  <a:cs typeface="Calibri"/>
                </a:rPr>
                <a:t>,</a:t>
              </a:r>
              <a:r>
                <a:rPr lang="pt-BR" sz="2000" b="1" spc="-5" dirty="0">
                  <a:solidFill>
                    <a:srgbClr val="025959"/>
                  </a:solidFill>
                  <a:latin typeface="Calibri"/>
                  <a:cs typeface="Calibri"/>
                </a:rPr>
                <a:t>83</a:t>
              </a:r>
              <a:r>
                <a:rPr sz="2000" b="1" spc="-5" dirty="0">
                  <a:solidFill>
                    <a:srgbClr val="025959"/>
                  </a:solidFill>
                  <a:latin typeface="Calibri"/>
                  <a:cs typeface="Calibri"/>
                </a:rPr>
                <a:t>%</a:t>
              </a:r>
              <a:endParaRPr sz="2000" dirty="0">
                <a:solidFill>
                  <a:srgbClr val="025959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6DE17D80-D4AC-BC5C-EABA-70EDCD2EB01C}"/>
                </a:ext>
              </a:extLst>
            </p:cNvPr>
            <p:cNvSpPr/>
            <p:nvPr/>
          </p:nvSpPr>
          <p:spPr bwMode="auto">
            <a:xfrm>
              <a:off x="8991600" y="7048500"/>
              <a:ext cx="801370" cy="26034"/>
            </a:xfrm>
            <a:custGeom>
              <a:avLst/>
              <a:gdLst/>
              <a:ahLst/>
              <a:cxnLst/>
              <a:rect l="l" t="t" r="r" b="b"/>
              <a:pathLst>
                <a:path w="801370" h="26035" extrusionOk="0">
                  <a:moveTo>
                    <a:pt x="100330" y="0"/>
                  </a:moveTo>
                  <a:lnTo>
                    <a:pt x="0" y="0"/>
                  </a:lnTo>
                  <a:lnTo>
                    <a:pt x="0" y="24765"/>
                  </a:lnTo>
                  <a:lnTo>
                    <a:pt x="100330" y="26035"/>
                  </a:lnTo>
                  <a:lnTo>
                    <a:pt x="100330" y="0"/>
                  </a:lnTo>
                  <a:close/>
                </a:path>
                <a:path w="801370" h="26035" extrusionOk="0">
                  <a:moveTo>
                    <a:pt x="275590" y="0"/>
                  </a:moveTo>
                  <a:lnTo>
                    <a:pt x="175260" y="0"/>
                  </a:lnTo>
                  <a:lnTo>
                    <a:pt x="175260" y="26035"/>
                  </a:lnTo>
                  <a:lnTo>
                    <a:pt x="275590" y="26035"/>
                  </a:lnTo>
                  <a:lnTo>
                    <a:pt x="275590" y="0"/>
                  </a:lnTo>
                  <a:close/>
                </a:path>
                <a:path w="801370" h="26035" extrusionOk="0">
                  <a:moveTo>
                    <a:pt x="450850" y="0"/>
                  </a:moveTo>
                  <a:lnTo>
                    <a:pt x="350520" y="0"/>
                  </a:lnTo>
                  <a:lnTo>
                    <a:pt x="350520" y="26035"/>
                  </a:lnTo>
                  <a:lnTo>
                    <a:pt x="450850" y="26035"/>
                  </a:lnTo>
                  <a:lnTo>
                    <a:pt x="450850" y="0"/>
                  </a:lnTo>
                  <a:close/>
                </a:path>
                <a:path w="801370" h="26035" extrusionOk="0">
                  <a:moveTo>
                    <a:pt x="626110" y="0"/>
                  </a:moveTo>
                  <a:lnTo>
                    <a:pt x="525780" y="0"/>
                  </a:lnTo>
                  <a:lnTo>
                    <a:pt x="525780" y="26035"/>
                  </a:lnTo>
                  <a:lnTo>
                    <a:pt x="626110" y="26035"/>
                  </a:lnTo>
                  <a:lnTo>
                    <a:pt x="626110" y="0"/>
                  </a:lnTo>
                  <a:close/>
                </a:path>
                <a:path w="801370" h="26035" extrusionOk="0">
                  <a:moveTo>
                    <a:pt x="801370" y="0"/>
                  </a:moveTo>
                  <a:lnTo>
                    <a:pt x="701040" y="0"/>
                  </a:lnTo>
                  <a:lnTo>
                    <a:pt x="701040" y="26035"/>
                  </a:lnTo>
                  <a:lnTo>
                    <a:pt x="801370" y="26035"/>
                  </a:lnTo>
                  <a:lnTo>
                    <a:pt x="801370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1D1284DB-9959-3E74-FD69-0A51E4658285}"/>
                </a:ext>
              </a:extLst>
            </p:cNvPr>
            <p:cNvSpPr/>
            <p:nvPr/>
          </p:nvSpPr>
          <p:spPr bwMode="auto">
            <a:xfrm>
              <a:off x="9867900" y="7061835"/>
              <a:ext cx="1678939" cy="0"/>
            </a:xfrm>
            <a:custGeom>
              <a:avLst/>
              <a:gdLst/>
              <a:ahLst/>
              <a:cxnLst/>
              <a:rect l="l" t="t" r="r" b="b"/>
              <a:pathLst>
                <a:path w="1678940" extrusionOk="0">
                  <a:moveTo>
                    <a:pt x="0" y="0"/>
                  </a:moveTo>
                  <a:lnTo>
                    <a:pt x="1678940" y="0"/>
                  </a:lnTo>
                </a:path>
              </a:pathLst>
            </a:custGeom>
            <a:grpFill/>
            <a:ln w="24384">
              <a:solidFill>
                <a:srgbClr val="7D7D7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E0FFDE8A-82EE-B0C1-7745-7FFCEF34C39E}"/>
                </a:ext>
              </a:extLst>
            </p:cNvPr>
            <p:cNvSpPr/>
            <p:nvPr/>
          </p:nvSpPr>
          <p:spPr bwMode="auto">
            <a:xfrm>
              <a:off x="11621770" y="7050405"/>
              <a:ext cx="1276985" cy="25400"/>
            </a:xfrm>
            <a:custGeom>
              <a:avLst/>
              <a:gdLst/>
              <a:ahLst/>
              <a:cxnLst/>
              <a:rect l="l" t="t" r="r" b="b"/>
              <a:pathLst>
                <a:path w="1276984" h="25400" extrusionOk="0">
                  <a:moveTo>
                    <a:pt x="10033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100330" y="24130"/>
                  </a:lnTo>
                  <a:lnTo>
                    <a:pt x="100330" y="0"/>
                  </a:lnTo>
                  <a:close/>
                </a:path>
                <a:path w="1276984" h="25400" extrusionOk="0">
                  <a:moveTo>
                    <a:pt x="275590" y="0"/>
                  </a:moveTo>
                  <a:lnTo>
                    <a:pt x="176530" y="0"/>
                  </a:lnTo>
                  <a:lnTo>
                    <a:pt x="176530" y="24130"/>
                  </a:lnTo>
                  <a:lnTo>
                    <a:pt x="275590" y="24130"/>
                  </a:lnTo>
                  <a:lnTo>
                    <a:pt x="275590" y="0"/>
                  </a:lnTo>
                  <a:close/>
                </a:path>
                <a:path w="1276984" h="25400" extrusionOk="0">
                  <a:moveTo>
                    <a:pt x="450850" y="0"/>
                  </a:moveTo>
                  <a:lnTo>
                    <a:pt x="351790" y="0"/>
                  </a:lnTo>
                  <a:lnTo>
                    <a:pt x="351790" y="24130"/>
                  </a:lnTo>
                  <a:lnTo>
                    <a:pt x="450850" y="25400"/>
                  </a:lnTo>
                  <a:lnTo>
                    <a:pt x="450850" y="0"/>
                  </a:lnTo>
                  <a:close/>
                </a:path>
                <a:path w="1276984" h="25400" extrusionOk="0">
                  <a:moveTo>
                    <a:pt x="628015" y="0"/>
                  </a:moveTo>
                  <a:lnTo>
                    <a:pt x="527050" y="0"/>
                  </a:lnTo>
                  <a:lnTo>
                    <a:pt x="527050" y="25400"/>
                  </a:lnTo>
                  <a:lnTo>
                    <a:pt x="628015" y="25400"/>
                  </a:lnTo>
                  <a:lnTo>
                    <a:pt x="628015" y="0"/>
                  </a:lnTo>
                  <a:close/>
                </a:path>
                <a:path w="1276984" h="25400" extrusionOk="0">
                  <a:moveTo>
                    <a:pt x="803275" y="0"/>
                  </a:moveTo>
                  <a:lnTo>
                    <a:pt x="702310" y="0"/>
                  </a:lnTo>
                  <a:lnTo>
                    <a:pt x="702310" y="25400"/>
                  </a:lnTo>
                  <a:lnTo>
                    <a:pt x="803275" y="25400"/>
                  </a:lnTo>
                  <a:lnTo>
                    <a:pt x="803275" y="0"/>
                  </a:lnTo>
                  <a:close/>
                </a:path>
                <a:path w="1276984" h="25400" extrusionOk="0">
                  <a:moveTo>
                    <a:pt x="978535" y="0"/>
                  </a:moveTo>
                  <a:lnTo>
                    <a:pt x="877570" y="0"/>
                  </a:lnTo>
                  <a:lnTo>
                    <a:pt x="877570" y="25400"/>
                  </a:lnTo>
                  <a:lnTo>
                    <a:pt x="978535" y="25400"/>
                  </a:lnTo>
                  <a:lnTo>
                    <a:pt x="978535" y="0"/>
                  </a:lnTo>
                  <a:close/>
                </a:path>
                <a:path w="1276984" h="25400" extrusionOk="0">
                  <a:moveTo>
                    <a:pt x="1153795" y="0"/>
                  </a:moveTo>
                  <a:lnTo>
                    <a:pt x="1052830" y="0"/>
                  </a:lnTo>
                  <a:lnTo>
                    <a:pt x="1052830" y="25400"/>
                  </a:lnTo>
                  <a:lnTo>
                    <a:pt x="1153795" y="25400"/>
                  </a:lnTo>
                  <a:lnTo>
                    <a:pt x="1153795" y="0"/>
                  </a:lnTo>
                  <a:close/>
                </a:path>
                <a:path w="1276984" h="25400" extrusionOk="0">
                  <a:moveTo>
                    <a:pt x="1276985" y="0"/>
                  </a:moveTo>
                  <a:lnTo>
                    <a:pt x="1228090" y="0"/>
                  </a:lnTo>
                  <a:lnTo>
                    <a:pt x="1228090" y="25400"/>
                  </a:lnTo>
                  <a:lnTo>
                    <a:pt x="1276985" y="25400"/>
                  </a:lnTo>
                  <a:lnTo>
                    <a:pt x="1276985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577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2AB4C-9D47-96AE-6F85-E298B864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BB286F-07DD-87A9-97F9-18D93CBDF86E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Deflação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3592AA-8B9C-6F18-5403-77A14F95EA42}"/>
              </a:ext>
            </a:extLst>
          </p:cNvPr>
          <p:cNvSpPr txBox="1"/>
          <p:nvPr/>
        </p:nvSpPr>
        <p:spPr>
          <a:xfrm>
            <a:off x="1415204" y="1443133"/>
            <a:ext cx="5720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Ganho do poder de compra ou </a:t>
            </a:r>
            <a:r>
              <a:rPr lang="pt-BR" sz="2000" b="1" dirty="0"/>
              <a:t>Redução generalizadas dos preços</a:t>
            </a:r>
            <a:r>
              <a:rPr lang="pt-BR" sz="2000" dirty="0"/>
              <a:t>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u="sng" dirty="0"/>
              <a:t>Exemplo prático</a:t>
            </a:r>
            <a:r>
              <a:rPr lang="pt-BR" sz="2000" dirty="0"/>
              <a:t>:</a:t>
            </a:r>
          </a:p>
          <a:p>
            <a:pPr algn="just">
              <a:defRPr/>
            </a:pPr>
            <a:r>
              <a:rPr lang="pt-BR" sz="2000" dirty="0"/>
              <a:t>Suponhamos que houve uma alta na produção de batatas. Entretanto, as pessoas não estão muito interessadas em  comprar este produto. Sendo assim, para estimular o  consumo, os preços baixam, causando deflação.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6DD2B6A-4D60-3A5F-6E5F-0A031E7811A0}"/>
              </a:ext>
            </a:extLst>
          </p:cNvPr>
          <p:cNvSpPr txBox="1"/>
          <p:nvPr/>
        </p:nvSpPr>
        <p:spPr bwMode="auto">
          <a:xfrm>
            <a:off x="1527629" y="4568786"/>
            <a:ext cx="5495263" cy="1132298"/>
          </a:xfrm>
          <a:prstGeom prst="rect">
            <a:avLst/>
          </a:prstGeom>
          <a:ln w="10668">
            <a:solidFill>
              <a:srgbClr val="025959"/>
            </a:solidFill>
          </a:ln>
        </p:spPr>
        <p:txBody>
          <a:bodyPr vert="horz" wrap="square" lIns="0" tIns="8255" rIns="0" bIns="0" rtlCol="0" anchor="ctr">
            <a:spAutoFit/>
          </a:bodyPr>
          <a:lstStyle/>
          <a:p>
            <a:pPr marL="78740" marR="51435" algn="just">
              <a:lnSpc>
                <a:spcPct val="100600"/>
              </a:lnSpc>
              <a:spcBef>
                <a:spcPts val="65"/>
              </a:spcBef>
              <a:defRPr/>
            </a:pPr>
            <a:r>
              <a:rPr sz="2400" spc="-5" dirty="0" err="1">
                <a:cs typeface="Tahoma"/>
              </a:rPr>
              <a:t>Obs</a:t>
            </a:r>
            <a:r>
              <a:rPr sz="2400" spc="-5" dirty="0">
                <a:cs typeface="Tahoma"/>
              </a:rPr>
              <a:t>:</a:t>
            </a:r>
            <a:r>
              <a:rPr sz="2400" spc="40" dirty="0">
                <a:cs typeface="Tahoma"/>
              </a:rPr>
              <a:t> </a:t>
            </a:r>
            <a:endParaRPr lang="pt-BR" sz="2400" spc="40" dirty="0">
              <a:cs typeface="Tahoma"/>
            </a:endParaRPr>
          </a:p>
          <a:p>
            <a:pPr marL="78740" marR="51435" algn="just">
              <a:lnSpc>
                <a:spcPct val="100600"/>
              </a:lnSpc>
              <a:spcBef>
                <a:spcPts val="65"/>
              </a:spcBef>
              <a:defRPr/>
            </a:pPr>
            <a:r>
              <a:rPr sz="2400" spc="-5" dirty="0" err="1">
                <a:cs typeface="Tahoma"/>
              </a:rPr>
              <a:t>Não</a:t>
            </a:r>
            <a:r>
              <a:rPr sz="2400" spc="60" dirty="0">
                <a:cs typeface="Tahoma"/>
              </a:rPr>
              <a:t> </a:t>
            </a:r>
            <a:r>
              <a:rPr sz="2400" dirty="0">
                <a:cs typeface="Tahoma"/>
              </a:rPr>
              <a:t>se</a:t>
            </a:r>
            <a:r>
              <a:rPr sz="2400" spc="40" dirty="0">
                <a:cs typeface="Tahoma"/>
              </a:rPr>
              <a:t> </a:t>
            </a:r>
            <a:r>
              <a:rPr sz="2400" spc="-5" dirty="0" err="1">
                <a:cs typeface="Tahoma"/>
              </a:rPr>
              <a:t>enganem</a:t>
            </a:r>
            <a:r>
              <a:rPr sz="2400" spc="-5" dirty="0">
                <a:cs typeface="Tahoma"/>
              </a:rPr>
              <a:t>,</a:t>
            </a:r>
            <a:r>
              <a:rPr sz="2400" spc="40" dirty="0">
                <a:cs typeface="Tahoma"/>
              </a:rPr>
              <a:t> </a:t>
            </a:r>
            <a:r>
              <a:rPr sz="2400" spc="-5" dirty="0">
                <a:cs typeface="Tahoma"/>
              </a:rPr>
              <a:t>o</a:t>
            </a:r>
            <a:r>
              <a:rPr sz="2400" spc="40" dirty="0">
                <a:cs typeface="Tahoma"/>
              </a:rPr>
              <a:t> </a:t>
            </a:r>
            <a:r>
              <a:rPr sz="2400" dirty="0">
                <a:cs typeface="Tahoma"/>
              </a:rPr>
              <a:t>ideal</a:t>
            </a:r>
            <a:r>
              <a:rPr sz="2400" spc="60" dirty="0">
                <a:cs typeface="Tahoma"/>
              </a:rPr>
              <a:t> </a:t>
            </a:r>
            <a:r>
              <a:rPr sz="2400" spc="-5" dirty="0">
                <a:cs typeface="Tahoma"/>
              </a:rPr>
              <a:t>é</a:t>
            </a:r>
            <a:r>
              <a:rPr sz="2400" spc="55" dirty="0">
                <a:cs typeface="Tahoma"/>
              </a:rPr>
              <a:t> </a:t>
            </a:r>
            <a:r>
              <a:rPr sz="2400" spc="5" dirty="0">
                <a:cs typeface="Tahoma"/>
              </a:rPr>
              <a:t>um</a:t>
            </a:r>
            <a:r>
              <a:rPr sz="2400" spc="50" dirty="0">
                <a:cs typeface="Tahoma"/>
              </a:rPr>
              <a:t> </a:t>
            </a:r>
            <a:r>
              <a:rPr sz="2400" b="1" spc="-5" dirty="0" err="1">
                <a:cs typeface="Tahoma"/>
              </a:rPr>
              <a:t>equilíbrio</a:t>
            </a:r>
            <a:r>
              <a:rPr sz="2400" b="1" spc="85" dirty="0">
                <a:cs typeface="Tahoma"/>
              </a:rPr>
              <a:t> </a:t>
            </a:r>
            <a:r>
              <a:rPr sz="2400" b="1" spc="-5" dirty="0">
                <a:cs typeface="Tahoma"/>
              </a:rPr>
              <a:t>entre </a:t>
            </a:r>
            <a:r>
              <a:rPr sz="2400" b="1" spc="-470" dirty="0">
                <a:cs typeface="Tahoma"/>
              </a:rPr>
              <a:t> </a:t>
            </a:r>
            <a:r>
              <a:rPr sz="2400" b="1" dirty="0" err="1">
                <a:cs typeface="Tahoma"/>
              </a:rPr>
              <a:t>inflação</a:t>
            </a:r>
            <a:r>
              <a:rPr sz="2400" b="1" dirty="0">
                <a:cs typeface="Tahoma"/>
              </a:rPr>
              <a:t> </a:t>
            </a:r>
            <a:r>
              <a:rPr sz="2400" b="1" spc="-5" dirty="0">
                <a:cs typeface="Tahoma"/>
              </a:rPr>
              <a:t>e</a:t>
            </a:r>
            <a:r>
              <a:rPr sz="2400" b="1" spc="20" dirty="0">
                <a:cs typeface="Tahoma"/>
              </a:rPr>
              <a:t> </a:t>
            </a:r>
            <a:r>
              <a:rPr sz="2400" b="1" spc="-5" dirty="0" err="1">
                <a:cs typeface="Tahoma"/>
              </a:rPr>
              <a:t>deflação</a:t>
            </a:r>
            <a:r>
              <a:rPr sz="2400" spc="-5" dirty="0">
                <a:cs typeface="Tahoma"/>
              </a:rPr>
              <a:t>.</a:t>
            </a:r>
            <a:endParaRPr sz="2400" dirty="0">
              <a:cs typeface="Tahoma"/>
            </a:endParaRPr>
          </a:p>
        </p:txBody>
      </p:sp>
      <p:pic>
        <p:nvPicPr>
          <p:cNvPr id="10" name="Imagem 9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14B15A6D-744E-232E-4255-8514F3FCF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1" y="1443133"/>
            <a:ext cx="3540760" cy="34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2D8A-41F3-6191-4696-85D93E222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B34852-E93A-CFA1-28E4-BE72730A6AFA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Índices de Inflação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075F03-6B95-78BF-20FD-37E75F36F0A5}"/>
              </a:ext>
            </a:extLst>
          </p:cNvPr>
          <p:cNvSpPr txBox="1"/>
          <p:nvPr/>
        </p:nvSpPr>
        <p:spPr>
          <a:xfrm>
            <a:off x="1415203" y="1593037"/>
            <a:ext cx="4895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b="1" dirty="0"/>
              <a:t>IPCA</a:t>
            </a:r>
            <a:r>
              <a:rPr lang="pt-BR" dirty="0"/>
              <a:t> – Índice de preços ao consumidor amplo</a:t>
            </a:r>
          </a:p>
          <a:p>
            <a:pPr algn="just">
              <a:defRPr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Inflação Oficial;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Calculada pelo </a:t>
            </a:r>
            <a:r>
              <a:rPr lang="pt-BR" b="1" dirty="0"/>
              <a:t>IBGE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Famílias com rendimentos de </a:t>
            </a:r>
            <a:r>
              <a:rPr lang="pt-BR" b="1" dirty="0"/>
              <a:t>01 a 40  salários mínimos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Abrange </a:t>
            </a:r>
            <a:r>
              <a:rPr lang="pt-BR" b="1" dirty="0"/>
              <a:t>11 regiões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Período de coleta </a:t>
            </a:r>
            <a:r>
              <a:rPr lang="pt-BR" b="1" dirty="0"/>
              <a:t>do primeiro ao último dia do mês</a:t>
            </a:r>
            <a:r>
              <a:rPr lang="pt-BR" dirty="0"/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713FF0E-C886-8422-C85C-BF623C704570}"/>
              </a:ext>
            </a:extLst>
          </p:cNvPr>
          <p:cNvCxnSpPr>
            <a:cxnSpLocks/>
          </p:cNvCxnSpPr>
          <p:nvPr/>
        </p:nvCxnSpPr>
        <p:spPr bwMode="auto">
          <a:xfrm>
            <a:off x="6511036" y="1406580"/>
            <a:ext cx="0" cy="4786648"/>
          </a:xfrm>
          <a:prstGeom prst="line">
            <a:avLst/>
          </a:prstGeom>
          <a:ln w="28575">
            <a:solidFill>
              <a:srgbClr val="02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DAAE9392-238D-014A-5542-35A823B540AE}"/>
              </a:ext>
            </a:extLst>
          </p:cNvPr>
          <p:cNvSpPr txBox="1"/>
          <p:nvPr/>
        </p:nvSpPr>
        <p:spPr>
          <a:xfrm>
            <a:off x="6919092" y="1593036"/>
            <a:ext cx="4895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b="1" dirty="0"/>
              <a:t>IGP-M</a:t>
            </a:r>
            <a:r>
              <a:rPr lang="pt-BR" dirty="0"/>
              <a:t> – Índice geral de preços de mercado</a:t>
            </a:r>
          </a:p>
          <a:p>
            <a:pPr algn="just">
              <a:defRPr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Calculado pela </a:t>
            </a:r>
            <a:r>
              <a:rPr lang="pt-BR" b="1" dirty="0"/>
              <a:t>FGV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Abrangência Nacional;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Não possuí limite de renda;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Dados coletados </a:t>
            </a:r>
            <a:r>
              <a:rPr lang="pt-BR" b="1" dirty="0"/>
              <a:t>entre os dias 21 e  20 do mês seguinte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Composto por outros três índices: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just">
              <a:defRPr/>
            </a:pPr>
            <a:r>
              <a:rPr lang="pt-BR" dirty="0">
                <a:solidFill>
                  <a:srgbClr val="FF601A"/>
                </a:solidFill>
              </a:rPr>
              <a:t>60% </a:t>
            </a:r>
            <a:r>
              <a:rPr lang="pt-BR" dirty="0"/>
              <a:t>(IPA) + </a:t>
            </a:r>
            <a:r>
              <a:rPr lang="pt-BR" dirty="0">
                <a:solidFill>
                  <a:srgbClr val="FF601A"/>
                </a:solidFill>
              </a:rPr>
              <a:t>30% </a:t>
            </a:r>
            <a:r>
              <a:rPr lang="pt-BR" dirty="0"/>
              <a:t>(IPC) + </a:t>
            </a:r>
            <a:r>
              <a:rPr lang="pt-BR" dirty="0">
                <a:solidFill>
                  <a:srgbClr val="FF601A"/>
                </a:solidFill>
              </a:rPr>
              <a:t>10% </a:t>
            </a:r>
            <a:r>
              <a:rPr lang="pt-BR" dirty="0"/>
              <a:t>(INCC)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IPA – Índices de preços do  </a:t>
            </a:r>
            <a:r>
              <a:rPr lang="pt-BR" dirty="0">
                <a:solidFill>
                  <a:srgbClr val="FF601A"/>
                </a:solidFill>
              </a:rPr>
              <a:t>atacado</a:t>
            </a:r>
            <a:r>
              <a:rPr lang="pt-BR" dirty="0"/>
              <a:t>;</a:t>
            </a:r>
          </a:p>
          <a:p>
            <a:pPr algn="just">
              <a:defRPr/>
            </a:pPr>
            <a:r>
              <a:rPr lang="pt-BR" dirty="0"/>
              <a:t>IPC - Índices de preços  ao </a:t>
            </a:r>
            <a:r>
              <a:rPr lang="pt-BR" dirty="0">
                <a:solidFill>
                  <a:srgbClr val="FF601A"/>
                </a:solidFill>
              </a:rPr>
              <a:t>consumidor</a:t>
            </a:r>
            <a:r>
              <a:rPr lang="pt-BR" dirty="0"/>
              <a:t>;</a:t>
            </a:r>
          </a:p>
          <a:p>
            <a:pPr algn="just">
              <a:defRPr/>
            </a:pPr>
            <a:r>
              <a:rPr lang="pt-BR" dirty="0"/>
              <a:t>INCC – Índice nacional do </a:t>
            </a:r>
            <a:r>
              <a:rPr lang="pt-BR" dirty="0">
                <a:solidFill>
                  <a:srgbClr val="FF601A"/>
                </a:solidFill>
              </a:rPr>
              <a:t>custo da construção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5D6587-345F-E096-EACC-ED6867E22CFE}"/>
              </a:ext>
            </a:extLst>
          </p:cNvPr>
          <p:cNvSpPr txBox="1"/>
          <p:nvPr/>
        </p:nvSpPr>
        <p:spPr>
          <a:xfrm>
            <a:off x="6949072" y="5670008"/>
            <a:ext cx="158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rgbClr val="FF601A"/>
                </a:solidFill>
              </a:rPr>
              <a:t>A-C-CC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443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C9714-2D59-8607-3CBE-0B5AB6193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651F0D-74F4-8DE8-C05D-ADFE1C77F29E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Índices de Inflação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9F26EB-A59B-F2F2-007E-B4C769ABDC54}"/>
              </a:ext>
            </a:extLst>
          </p:cNvPr>
          <p:cNvSpPr txBox="1"/>
          <p:nvPr/>
        </p:nvSpPr>
        <p:spPr>
          <a:xfrm>
            <a:off x="1415203" y="1593036"/>
            <a:ext cx="4895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/>
              <a:t>IGP-DI – Índice geral de preços – Disponibilidade Interna</a:t>
            </a:r>
          </a:p>
          <a:p>
            <a:pPr algn="just">
              <a:defRPr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Calculado pela FGV;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Abrangência Nacional;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Não possuí limite de renda;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Dados coletados </a:t>
            </a:r>
            <a:r>
              <a:rPr lang="pt-BR" b="1" dirty="0"/>
              <a:t>entre o primeiro e o  último dia do mês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Composto por outros três índices: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just">
              <a:defRPr/>
            </a:pPr>
            <a:r>
              <a:rPr lang="pt-BR" dirty="0">
                <a:solidFill>
                  <a:srgbClr val="FF601A"/>
                </a:solidFill>
              </a:rPr>
              <a:t>60%</a:t>
            </a:r>
            <a:r>
              <a:rPr lang="pt-BR" dirty="0"/>
              <a:t> (IPA) + </a:t>
            </a:r>
            <a:r>
              <a:rPr lang="pt-BR" dirty="0">
                <a:solidFill>
                  <a:srgbClr val="FF601A"/>
                </a:solidFill>
              </a:rPr>
              <a:t>30%</a:t>
            </a:r>
            <a:r>
              <a:rPr lang="pt-BR" dirty="0"/>
              <a:t> (IPC) + </a:t>
            </a:r>
            <a:r>
              <a:rPr lang="pt-BR" dirty="0">
                <a:solidFill>
                  <a:srgbClr val="FF601A"/>
                </a:solidFill>
              </a:rPr>
              <a:t>10% </a:t>
            </a:r>
            <a:r>
              <a:rPr lang="pt-BR" dirty="0"/>
              <a:t>(INCC)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IPA – Índices de preços do  </a:t>
            </a:r>
            <a:r>
              <a:rPr lang="pt-BR" dirty="0">
                <a:solidFill>
                  <a:srgbClr val="FF601A"/>
                </a:solidFill>
              </a:rPr>
              <a:t>atacado</a:t>
            </a:r>
            <a:r>
              <a:rPr lang="pt-BR" dirty="0"/>
              <a:t>;</a:t>
            </a:r>
          </a:p>
          <a:p>
            <a:pPr algn="just">
              <a:defRPr/>
            </a:pPr>
            <a:r>
              <a:rPr lang="pt-BR" dirty="0"/>
              <a:t>IPC - Índices de preços  ao </a:t>
            </a:r>
            <a:r>
              <a:rPr lang="pt-BR" dirty="0">
                <a:solidFill>
                  <a:srgbClr val="FF601A"/>
                </a:solidFill>
              </a:rPr>
              <a:t>consumidor</a:t>
            </a:r>
            <a:r>
              <a:rPr lang="pt-BR" dirty="0"/>
              <a:t>;</a:t>
            </a:r>
          </a:p>
          <a:p>
            <a:pPr algn="just">
              <a:defRPr/>
            </a:pPr>
            <a:r>
              <a:rPr lang="pt-BR" dirty="0"/>
              <a:t>INCC – Índice nacional do </a:t>
            </a:r>
            <a:r>
              <a:rPr lang="pt-BR" dirty="0">
                <a:solidFill>
                  <a:srgbClr val="FF601A"/>
                </a:solidFill>
              </a:rPr>
              <a:t>custo da construção</a:t>
            </a:r>
            <a:r>
              <a:rPr lang="pt-BR" dirty="0"/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517B321-C5B4-6802-541B-704149268238}"/>
              </a:ext>
            </a:extLst>
          </p:cNvPr>
          <p:cNvCxnSpPr>
            <a:cxnSpLocks/>
          </p:cNvCxnSpPr>
          <p:nvPr/>
        </p:nvCxnSpPr>
        <p:spPr bwMode="auto">
          <a:xfrm>
            <a:off x="6511036" y="1406580"/>
            <a:ext cx="0" cy="4786648"/>
          </a:xfrm>
          <a:prstGeom prst="line">
            <a:avLst/>
          </a:prstGeom>
          <a:ln w="28575">
            <a:solidFill>
              <a:srgbClr val="02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9AC216-E946-230D-05AE-6EA89542EE84}"/>
              </a:ext>
            </a:extLst>
          </p:cNvPr>
          <p:cNvSpPr txBox="1"/>
          <p:nvPr/>
        </p:nvSpPr>
        <p:spPr>
          <a:xfrm>
            <a:off x="6919092" y="1593036"/>
            <a:ext cx="4895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dirty="0"/>
              <a:t>IGP-M – Índice geral de preços 10</a:t>
            </a:r>
          </a:p>
          <a:p>
            <a:pPr algn="just">
              <a:defRPr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Calculado pela FGV;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Abrangência Nacional;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Não possuí limite de renda;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Dados coletados </a:t>
            </a:r>
            <a:r>
              <a:rPr lang="pt-BR" b="1" dirty="0"/>
              <a:t>entre o</a:t>
            </a:r>
            <a:r>
              <a:rPr lang="pt-BR" dirty="0"/>
              <a:t> </a:t>
            </a:r>
            <a:r>
              <a:rPr lang="pt-BR" b="1" dirty="0"/>
              <a:t>dia 11 e o dia 10 do  mês seguinte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Composto por outros três índices: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just">
              <a:defRPr/>
            </a:pPr>
            <a:r>
              <a:rPr lang="pt-BR" dirty="0">
                <a:solidFill>
                  <a:srgbClr val="FF601A"/>
                </a:solidFill>
              </a:rPr>
              <a:t>60% </a:t>
            </a:r>
            <a:r>
              <a:rPr lang="pt-BR" dirty="0"/>
              <a:t>(IPA) + </a:t>
            </a:r>
            <a:r>
              <a:rPr lang="pt-BR" dirty="0">
                <a:solidFill>
                  <a:srgbClr val="FF601A"/>
                </a:solidFill>
              </a:rPr>
              <a:t>30% </a:t>
            </a:r>
            <a:r>
              <a:rPr lang="pt-BR" dirty="0"/>
              <a:t>(IPC) + </a:t>
            </a:r>
            <a:r>
              <a:rPr lang="pt-BR" dirty="0">
                <a:solidFill>
                  <a:srgbClr val="FF601A"/>
                </a:solidFill>
              </a:rPr>
              <a:t>10% </a:t>
            </a:r>
            <a:r>
              <a:rPr lang="pt-BR" dirty="0"/>
              <a:t>(INCC)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dirty="0"/>
              <a:t>IPA – Índices de preços do  </a:t>
            </a:r>
            <a:r>
              <a:rPr lang="pt-BR" dirty="0">
                <a:solidFill>
                  <a:srgbClr val="FF601A"/>
                </a:solidFill>
              </a:rPr>
              <a:t>atacado</a:t>
            </a:r>
            <a:r>
              <a:rPr lang="pt-BR" dirty="0"/>
              <a:t>;</a:t>
            </a:r>
          </a:p>
          <a:p>
            <a:pPr algn="just">
              <a:defRPr/>
            </a:pPr>
            <a:r>
              <a:rPr lang="pt-BR" dirty="0"/>
              <a:t>IPC - Índices de preços  ao </a:t>
            </a:r>
            <a:r>
              <a:rPr lang="pt-BR" dirty="0">
                <a:solidFill>
                  <a:srgbClr val="FF601A"/>
                </a:solidFill>
              </a:rPr>
              <a:t>consumidor</a:t>
            </a:r>
            <a:r>
              <a:rPr lang="pt-BR" dirty="0"/>
              <a:t>;</a:t>
            </a:r>
          </a:p>
          <a:p>
            <a:pPr algn="just">
              <a:defRPr/>
            </a:pPr>
            <a:r>
              <a:rPr lang="pt-BR" dirty="0"/>
              <a:t>INCC – Índice nacional do </a:t>
            </a:r>
            <a:r>
              <a:rPr lang="pt-BR" dirty="0">
                <a:solidFill>
                  <a:srgbClr val="FF601A"/>
                </a:solidFill>
              </a:rPr>
              <a:t>custo da construção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97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F233-000E-2CAF-A85F-177880696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D67275-5A1A-A695-5973-D200011CDD28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Taxa de Juros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76372A-1B8C-CE67-3E0E-838F917B4BBA}"/>
              </a:ext>
            </a:extLst>
          </p:cNvPr>
          <p:cNvSpPr txBox="1"/>
          <p:nvPr/>
        </p:nvSpPr>
        <p:spPr>
          <a:xfrm>
            <a:off x="1415204" y="1443133"/>
            <a:ext cx="9707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O </a:t>
            </a:r>
            <a:r>
              <a:rPr lang="pt-BR" sz="2000" b="1" dirty="0"/>
              <a:t>juros</a:t>
            </a:r>
            <a:r>
              <a:rPr lang="pt-BR" sz="2000" dirty="0"/>
              <a:t> é a remuneração paga pelo capital que é emprestado.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 taxa de juros, é a relação que existe entre os </a:t>
            </a:r>
            <a:r>
              <a:rPr lang="pt-BR" sz="2000" b="1" dirty="0"/>
              <a:t>juros recebidos por quem empresta e quanto de  recurso foi emprestado</a:t>
            </a:r>
            <a:r>
              <a:rPr lang="pt-BR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 taxa de juros constitui-se no </a:t>
            </a:r>
            <a:r>
              <a:rPr lang="pt-BR" sz="2000" b="1" dirty="0"/>
              <a:t>mais importante instrumento de política monetária</a:t>
            </a:r>
            <a:r>
              <a:rPr lang="pt-BR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A simples expectativa de mudança já é suficiente para causar efeitos econômicos.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F2C097-4318-6140-253A-63FA7E6F5E2E}"/>
              </a:ext>
            </a:extLst>
          </p:cNvPr>
          <p:cNvSpPr txBox="1"/>
          <p:nvPr/>
        </p:nvSpPr>
        <p:spPr bwMode="auto">
          <a:xfrm>
            <a:off x="4844135" y="4153448"/>
            <a:ext cx="105156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Selic</a:t>
            </a:r>
            <a:endParaRPr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05D227-FBF9-B20C-9023-6795843B2D63}"/>
              </a:ext>
            </a:extLst>
          </p:cNvPr>
          <p:cNvSpPr txBox="1"/>
          <p:nvPr/>
        </p:nvSpPr>
        <p:spPr bwMode="auto">
          <a:xfrm>
            <a:off x="6153058" y="4153448"/>
            <a:ext cx="105156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DI</a:t>
            </a:r>
            <a:endParaRPr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30DA2E-57E8-B437-2027-09E46144B03A}"/>
              </a:ext>
            </a:extLst>
          </p:cNvPr>
          <p:cNvSpPr txBox="1"/>
          <p:nvPr/>
        </p:nvSpPr>
        <p:spPr bwMode="auto">
          <a:xfrm>
            <a:off x="4844135" y="4838579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TR</a:t>
            </a:r>
            <a:endParaRPr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1900A2-9AE7-77D0-E30B-482F885350AE}"/>
              </a:ext>
            </a:extLst>
          </p:cNvPr>
          <p:cNvSpPr txBox="1"/>
          <p:nvPr/>
        </p:nvSpPr>
        <p:spPr bwMode="auto">
          <a:xfrm>
            <a:off x="6153058" y="4838579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TBF</a:t>
            </a:r>
            <a:endParaRPr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93F180-497C-7C74-26A2-D1FAF48DF39F}"/>
              </a:ext>
            </a:extLst>
          </p:cNvPr>
          <p:cNvSpPr txBox="1"/>
          <p:nvPr/>
        </p:nvSpPr>
        <p:spPr bwMode="auto">
          <a:xfrm>
            <a:off x="4844135" y="5480235"/>
            <a:ext cx="1051560" cy="400110"/>
          </a:xfrm>
          <a:prstGeom prst="rect">
            <a:avLst/>
          </a:prstGeom>
          <a:solidFill>
            <a:srgbClr val="EDB53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/>
              <a:t>TLP</a:t>
            </a:r>
            <a:endParaRPr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C135B3-2395-F96C-7900-09329173B587}"/>
              </a:ext>
            </a:extLst>
          </p:cNvPr>
          <p:cNvSpPr txBox="1"/>
          <p:nvPr/>
        </p:nvSpPr>
        <p:spPr bwMode="auto">
          <a:xfrm>
            <a:off x="4844135" y="3536954"/>
            <a:ext cx="218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sz="2400" b="1" dirty="0"/>
              <a:t>Taxas de Juros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875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1BC7-04B8-7FCC-7155-7CB14D96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84EF09E-9DF2-1BE3-412C-A7D84BCFD8A0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Taxa de Juros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E3A1B6-2FDD-F7F4-217E-A622E34E8114}"/>
              </a:ext>
            </a:extLst>
          </p:cNvPr>
          <p:cNvSpPr txBox="1"/>
          <p:nvPr/>
        </p:nvSpPr>
        <p:spPr>
          <a:xfrm>
            <a:off x="1415204" y="1443133"/>
            <a:ext cx="970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O COPOM (Comitê de Política Monetária) estabelece diretrizes da política monetária, </a:t>
            </a:r>
            <a:r>
              <a:rPr lang="pt-BR" sz="2000" b="1" dirty="0"/>
              <a:t>define a Taxa SELIC-META</a:t>
            </a:r>
            <a:r>
              <a:rPr lang="pt-BR" sz="2000" dirty="0"/>
              <a:t>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78BF1C5-A0EC-AD3A-9185-7C7B3ED81CB4}"/>
              </a:ext>
            </a:extLst>
          </p:cNvPr>
          <p:cNvSpPr/>
          <p:nvPr/>
        </p:nvSpPr>
        <p:spPr bwMode="auto">
          <a:xfrm>
            <a:off x="1550115" y="2390061"/>
            <a:ext cx="2362318" cy="1014650"/>
          </a:xfrm>
          <a:custGeom>
            <a:avLst/>
            <a:gdLst/>
            <a:ahLst/>
            <a:cxnLst/>
            <a:rect l="l" t="t" r="r" b="b"/>
            <a:pathLst>
              <a:path w="3023870" h="899160" extrusionOk="0">
                <a:moveTo>
                  <a:pt x="0" y="151129"/>
                </a:moveTo>
                <a:lnTo>
                  <a:pt x="7619" y="102869"/>
                </a:lnTo>
                <a:lnTo>
                  <a:pt x="29209" y="61594"/>
                </a:lnTo>
                <a:lnTo>
                  <a:pt x="61594" y="29210"/>
                </a:lnTo>
                <a:lnTo>
                  <a:pt x="103504" y="7619"/>
                </a:lnTo>
                <a:lnTo>
                  <a:pt x="151129" y="0"/>
                </a:lnTo>
                <a:lnTo>
                  <a:pt x="2874645" y="0"/>
                </a:lnTo>
                <a:lnTo>
                  <a:pt x="2921635" y="7619"/>
                </a:lnTo>
                <a:lnTo>
                  <a:pt x="2962910" y="29210"/>
                </a:lnTo>
                <a:lnTo>
                  <a:pt x="2995295" y="61594"/>
                </a:lnTo>
                <a:lnTo>
                  <a:pt x="3016249" y="102869"/>
                </a:lnTo>
                <a:lnTo>
                  <a:pt x="3023870" y="151129"/>
                </a:lnTo>
                <a:lnTo>
                  <a:pt x="3023870" y="749935"/>
                </a:lnTo>
                <a:lnTo>
                  <a:pt x="3016249" y="796925"/>
                </a:lnTo>
                <a:lnTo>
                  <a:pt x="2995295" y="838200"/>
                </a:lnTo>
                <a:lnTo>
                  <a:pt x="2962910" y="870585"/>
                </a:lnTo>
                <a:lnTo>
                  <a:pt x="2921635" y="891539"/>
                </a:lnTo>
                <a:lnTo>
                  <a:pt x="2874645" y="899160"/>
                </a:lnTo>
                <a:lnTo>
                  <a:pt x="151129" y="899160"/>
                </a:lnTo>
                <a:lnTo>
                  <a:pt x="103504" y="891539"/>
                </a:lnTo>
                <a:lnTo>
                  <a:pt x="61594" y="870585"/>
                </a:lnTo>
                <a:lnTo>
                  <a:pt x="29209" y="838200"/>
                </a:lnTo>
                <a:lnTo>
                  <a:pt x="7619" y="796925"/>
                </a:lnTo>
                <a:lnTo>
                  <a:pt x="0" y="749935"/>
                </a:lnTo>
                <a:lnTo>
                  <a:pt x="0" y="151129"/>
                </a:lnTo>
                <a:close/>
              </a:path>
            </a:pathLst>
          </a:custGeom>
          <a:ln w="10668">
            <a:solidFill>
              <a:srgbClr val="002060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8 Reuniões:</a:t>
            </a:r>
            <a:endParaRPr sz="1600" dirty="0"/>
          </a:p>
          <a:p>
            <a:pPr algn="ctr">
              <a:defRPr/>
            </a:pPr>
            <a:r>
              <a:rPr lang="pt-BR" sz="1600" dirty="0">
                <a:solidFill>
                  <a:srgbClr val="FF601A"/>
                </a:solidFill>
              </a:rPr>
              <a:t>Acontece a cada  45 dias</a:t>
            </a:r>
            <a:endParaRPr sz="1600" dirty="0">
              <a:solidFill>
                <a:srgbClr val="FF601A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ACE1C3D-9EE9-2B2A-A24D-127E5E7039BF}"/>
              </a:ext>
            </a:extLst>
          </p:cNvPr>
          <p:cNvSpPr/>
          <p:nvPr/>
        </p:nvSpPr>
        <p:spPr bwMode="auto">
          <a:xfrm>
            <a:off x="4806043" y="2390061"/>
            <a:ext cx="2362318" cy="1014650"/>
          </a:xfrm>
          <a:custGeom>
            <a:avLst/>
            <a:gdLst/>
            <a:ahLst/>
            <a:cxnLst/>
            <a:rect l="l" t="t" r="r" b="b"/>
            <a:pathLst>
              <a:path w="3023870" h="899160" extrusionOk="0">
                <a:moveTo>
                  <a:pt x="0" y="151129"/>
                </a:moveTo>
                <a:lnTo>
                  <a:pt x="7619" y="102869"/>
                </a:lnTo>
                <a:lnTo>
                  <a:pt x="29209" y="61594"/>
                </a:lnTo>
                <a:lnTo>
                  <a:pt x="61594" y="29210"/>
                </a:lnTo>
                <a:lnTo>
                  <a:pt x="103504" y="7619"/>
                </a:lnTo>
                <a:lnTo>
                  <a:pt x="151129" y="0"/>
                </a:lnTo>
                <a:lnTo>
                  <a:pt x="2874645" y="0"/>
                </a:lnTo>
                <a:lnTo>
                  <a:pt x="2921635" y="7619"/>
                </a:lnTo>
                <a:lnTo>
                  <a:pt x="2962910" y="29210"/>
                </a:lnTo>
                <a:lnTo>
                  <a:pt x="2995295" y="61594"/>
                </a:lnTo>
                <a:lnTo>
                  <a:pt x="3016249" y="102869"/>
                </a:lnTo>
                <a:lnTo>
                  <a:pt x="3023870" y="151129"/>
                </a:lnTo>
                <a:lnTo>
                  <a:pt x="3023870" y="749935"/>
                </a:lnTo>
                <a:lnTo>
                  <a:pt x="3016249" y="796925"/>
                </a:lnTo>
                <a:lnTo>
                  <a:pt x="2995295" y="838200"/>
                </a:lnTo>
                <a:lnTo>
                  <a:pt x="2962910" y="870585"/>
                </a:lnTo>
                <a:lnTo>
                  <a:pt x="2921635" y="891539"/>
                </a:lnTo>
                <a:lnTo>
                  <a:pt x="2874645" y="899160"/>
                </a:lnTo>
                <a:lnTo>
                  <a:pt x="151129" y="899160"/>
                </a:lnTo>
                <a:lnTo>
                  <a:pt x="103504" y="891539"/>
                </a:lnTo>
                <a:lnTo>
                  <a:pt x="61594" y="870585"/>
                </a:lnTo>
                <a:lnTo>
                  <a:pt x="29209" y="838200"/>
                </a:lnTo>
                <a:lnTo>
                  <a:pt x="7619" y="796925"/>
                </a:lnTo>
                <a:lnTo>
                  <a:pt x="0" y="749935"/>
                </a:lnTo>
                <a:lnTo>
                  <a:pt x="0" y="151129"/>
                </a:lnTo>
                <a:close/>
              </a:path>
            </a:pathLst>
          </a:custGeom>
          <a:ln w="10668">
            <a:solidFill>
              <a:srgbClr val="002060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Duração da Reunião:</a:t>
            </a:r>
            <a:endParaRPr sz="1600" dirty="0"/>
          </a:p>
          <a:p>
            <a:pPr algn="ctr">
              <a:defRPr/>
            </a:pPr>
            <a:r>
              <a:rPr lang="pt-BR" sz="1600" dirty="0">
                <a:solidFill>
                  <a:srgbClr val="FF601A"/>
                </a:solidFill>
              </a:rPr>
              <a:t>2 dias</a:t>
            </a:r>
            <a:endParaRPr sz="1600" dirty="0">
              <a:solidFill>
                <a:srgbClr val="FF601A"/>
              </a:solidFill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F21C473B-851A-AE5F-A4DE-F5C1EF091787}"/>
              </a:ext>
            </a:extLst>
          </p:cNvPr>
          <p:cNvSpPr/>
          <p:nvPr/>
        </p:nvSpPr>
        <p:spPr bwMode="auto">
          <a:xfrm>
            <a:off x="8061971" y="2390061"/>
            <a:ext cx="2828942" cy="1014650"/>
          </a:xfrm>
          <a:custGeom>
            <a:avLst/>
            <a:gdLst/>
            <a:ahLst/>
            <a:cxnLst/>
            <a:rect l="l" t="t" r="r" b="b"/>
            <a:pathLst>
              <a:path w="3023870" h="899160" extrusionOk="0">
                <a:moveTo>
                  <a:pt x="0" y="151129"/>
                </a:moveTo>
                <a:lnTo>
                  <a:pt x="7619" y="102869"/>
                </a:lnTo>
                <a:lnTo>
                  <a:pt x="29209" y="61594"/>
                </a:lnTo>
                <a:lnTo>
                  <a:pt x="61594" y="29210"/>
                </a:lnTo>
                <a:lnTo>
                  <a:pt x="103504" y="7619"/>
                </a:lnTo>
                <a:lnTo>
                  <a:pt x="151129" y="0"/>
                </a:lnTo>
                <a:lnTo>
                  <a:pt x="2874645" y="0"/>
                </a:lnTo>
                <a:lnTo>
                  <a:pt x="2921635" y="7619"/>
                </a:lnTo>
                <a:lnTo>
                  <a:pt x="2962910" y="29210"/>
                </a:lnTo>
                <a:lnTo>
                  <a:pt x="2995295" y="61594"/>
                </a:lnTo>
                <a:lnTo>
                  <a:pt x="3016249" y="102869"/>
                </a:lnTo>
                <a:lnTo>
                  <a:pt x="3023870" y="151129"/>
                </a:lnTo>
                <a:lnTo>
                  <a:pt x="3023870" y="749935"/>
                </a:lnTo>
                <a:lnTo>
                  <a:pt x="3016249" y="796925"/>
                </a:lnTo>
                <a:lnTo>
                  <a:pt x="2995295" y="838200"/>
                </a:lnTo>
                <a:lnTo>
                  <a:pt x="2962910" y="870585"/>
                </a:lnTo>
                <a:lnTo>
                  <a:pt x="2921635" y="891539"/>
                </a:lnTo>
                <a:lnTo>
                  <a:pt x="2874645" y="899160"/>
                </a:lnTo>
                <a:lnTo>
                  <a:pt x="151129" y="899160"/>
                </a:lnTo>
                <a:lnTo>
                  <a:pt x="103504" y="891539"/>
                </a:lnTo>
                <a:lnTo>
                  <a:pt x="61594" y="870585"/>
                </a:lnTo>
                <a:lnTo>
                  <a:pt x="29209" y="838200"/>
                </a:lnTo>
                <a:lnTo>
                  <a:pt x="7619" y="796925"/>
                </a:lnTo>
                <a:lnTo>
                  <a:pt x="0" y="749935"/>
                </a:lnTo>
                <a:lnTo>
                  <a:pt x="0" y="151129"/>
                </a:lnTo>
                <a:close/>
              </a:path>
            </a:pathLst>
          </a:custGeom>
          <a:ln w="10668">
            <a:solidFill>
              <a:srgbClr val="002060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sz="1600" dirty="0"/>
              <a:t>Participam:</a:t>
            </a:r>
            <a:endParaRPr sz="1600" dirty="0"/>
          </a:p>
          <a:p>
            <a:pPr algn="ctr">
              <a:defRPr/>
            </a:pPr>
            <a:r>
              <a:rPr lang="pt-BR" sz="1600" dirty="0">
                <a:solidFill>
                  <a:srgbClr val="FF601A"/>
                </a:solidFill>
              </a:rPr>
              <a:t>O presidente e os 8 diretores</a:t>
            </a:r>
            <a:endParaRPr sz="1600" dirty="0">
              <a:solidFill>
                <a:srgbClr val="FF601A"/>
              </a:solidFill>
            </a:endParaRPr>
          </a:p>
        </p:txBody>
      </p:sp>
      <p:pic>
        <p:nvPicPr>
          <p:cNvPr id="15" name="Imagem 14" descr="Uma imagem contendo no interior, mesa, computer, computador">
            <a:extLst>
              <a:ext uri="{FF2B5EF4-FFF2-40B4-BE49-F238E27FC236}">
                <a16:creationId xmlns:a16="http://schemas.microsoft.com/office/drawing/2014/main" id="{4CB2E6A1-2D98-ACDB-97F8-4DBF0796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0115" y="3733693"/>
            <a:ext cx="3697640" cy="2323350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026D8051-1DC8-DF4F-2253-5AD2AFFC207B}"/>
              </a:ext>
            </a:extLst>
          </p:cNvPr>
          <p:cNvSpPr/>
          <p:nvPr/>
        </p:nvSpPr>
        <p:spPr bwMode="auto">
          <a:xfrm>
            <a:off x="5987202" y="4169739"/>
            <a:ext cx="4422096" cy="1451258"/>
          </a:xfrm>
          <a:custGeom>
            <a:avLst/>
            <a:gdLst/>
            <a:ahLst/>
            <a:cxnLst/>
            <a:rect l="l" t="t" r="r" b="b"/>
            <a:pathLst>
              <a:path w="3023870" h="899160" extrusionOk="0">
                <a:moveTo>
                  <a:pt x="0" y="151129"/>
                </a:moveTo>
                <a:lnTo>
                  <a:pt x="7619" y="102869"/>
                </a:lnTo>
                <a:lnTo>
                  <a:pt x="29209" y="61594"/>
                </a:lnTo>
                <a:lnTo>
                  <a:pt x="61594" y="29210"/>
                </a:lnTo>
                <a:lnTo>
                  <a:pt x="103504" y="7619"/>
                </a:lnTo>
                <a:lnTo>
                  <a:pt x="151129" y="0"/>
                </a:lnTo>
                <a:lnTo>
                  <a:pt x="2874645" y="0"/>
                </a:lnTo>
                <a:lnTo>
                  <a:pt x="2921635" y="7619"/>
                </a:lnTo>
                <a:lnTo>
                  <a:pt x="2962910" y="29210"/>
                </a:lnTo>
                <a:lnTo>
                  <a:pt x="2995295" y="61594"/>
                </a:lnTo>
                <a:lnTo>
                  <a:pt x="3016249" y="102869"/>
                </a:lnTo>
                <a:lnTo>
                  <a:pt x="3023870" y="151129"/>
                </a:lnTo>
                <a:lnTo>
                  <a:pt x="3023870" y="749935"/>
                </a:lnTo>
                <a:lnTo>
                  <a:pt x="3016249" y="796925"/>
                </a:lnTo>
                <a:lnTo>
                  <a:pt x="2995295" y="838200"/>
                </a:lnTo>
                <a:lnTo>
                  <a:pt x="2962910" y="870585"/>
                </a:lnTo>
                <a:lnTo>
                  <a:pt x="2921635" y="891539"/>
                </a:lnTo>
                <a:lnTo>
                  <a:pt x="2874645" y="899160"/>
                </a:lnTo>
                <a:lnTo>
                  <a:pt x="151129" y="899160"/>
                </a:lnTo>
                <a:lnTo>
                  <a:pt x="103504" y="891539"/>
                </a:lnTo>
                <a:lnTo>
                  <a:pt x="61594" y="870585"/>
                </a:lnTo>
                <a:lnTo>
                  <a:pt x="29209" y="838200"/>
                </a:lnTo>
                <a:lnTo>
                  <a:pt x="7619" y="796925"/>
                </a:lnTo>
                <a:lnTo>
                  <a:pt x="0" y="749935"/>
                </a:lnTo>
                <a:lnTo>
                  <a:pt x="0" y="151129"/>
                </a:lnTo>
                <a:close/>
              </a:path>
            </a:pathLst>
          </a:custGeom>
          <a:ln w="10668">
            <a:solidFill>
              <a:srgbClr val="002060"/>
            </a:solidFill>
          </a:ln>
        </p:spPr>
        <p:txBody>
          <a:bodyPr wrap="square" lIns="0" tIns="0" rIns="0" bIns="0" rtlCol="0" anchor="ctr"/>
          <a:lstStyle/>
          <a:p>
            <a:pPr algn="ctr">
              <a:defRPr/>
            </a:pPr>
            <a:r>
              <a:rPr lang="pt-BR" u="sng" dirty="0"/>
              <a:t>Exemplo</a:t>
            </a:r>
            <a:r>
              <a:rPr lang="pt-BR" dirty="0"/>
              <a:t>: O Banco Central aumentou a taxa básica de juros, Selic, em 0,25 pontos percentual, Com a decisão, os juros subiram para 10,75% ao ano. (17/09/2024)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23515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64CC-B726-934B-B76B-630B33A06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BCD751-5119-393E-5EC2-23140D375DD9}"/>
              </a:ext>
            </a:extLst>
          </p:cNvPr>
          <p:cNvSpPr txBox="1"/>
          <p:nvPr/>
        </p:nvSpPr>
        <p:spPr>
          <a:xfrm>
            <a:off x="1415203" y="471916"/>
            <a:ext cx="798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Sistema Financeiro Nacional</a:t>
            </a:r>
            <a:endParaRPr lang="pt-BR" sz="4000" dirty="0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3580C4BA-C3FB-348C-EFC4-06F1BC93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03" y="1574127"/>
            <a:ext cx="6566747" cy="42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2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E1BBB-9403-B1B6-221E-AB414C4F3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C8CF53-7656-2460-864E-F222954F6182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Taxa de Juros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8F08DCC-10B7-0C2B-A200-E0203D2FAE2C}"/>
              </a:ext>
            </a:extLst>
          </p:cNvPr>
          <p:cNvSpPr txBox="1"/>
          <p:nvPr/>
        </p:nvSpPr>
        <p:spPr bwMode="auto">
          <a:xfrm>
            <a:off x="2247132" y="1628685"/>
            <a:ext cx="2670810" cy="380480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algn="ctr">
              <a:defRPr/>
            </a:pPr>
            <a:r>
              <a:rPr sz="2000" b="1" spc="-5" dirty="0">
                <a:solidFill>
                  <a:srgbClr val="DFBE71"/>
                </a:solidFill>
                <a:latin typeface="Tahoma"/>
                <a:cs typeface="Tahoma"/>
              </a:rPr>
              <a:t>Taxa</a:t>
            </a:r>
            <a:r>
              <a:rPr sz="2000" b="1" spc="-90" dirty="0">
                <a:solidFill>
                  <a:srgbClr val="DFBE71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DFBE71"/>
                </a:solidFill>
                <a:latin typeface="Tahoma"/>
                <a:cs typeface="Tahoma"/>
              </a:rPr>
              <a:t>SELIC-Over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1FB41561-F38A-AB0B-34C9-F34EEBFA78F6}"/>
              </a:ext>
            </a:extLst>
          </p:cNvPr>
          <p:cNvSpPr txBox="1"/>
          <p:nvPr/>
        </p:nvSpPr>
        <p:spPr bwMode="auto">
          <a:xfrm>
            <a:off x="8633278" y="1510289"/>
            <a:ext cx="1326515" cy="380480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algn="ctr">
              <a:defRPr/>
            </a:pPr>
            <a:r>
              <a:rPr sz="2000" b="1" spc="-5" dirty="0">
                <a:solidFill>
                  <a:srgbClr val="DFBE71"/>
                </a:solidFill>
                <a:latin typeface="Tahoma"/>
                <a:cs typeface="Tahoma"/>
              </a:rPr>
              <a:t>Taxa</a:t>
            </a:r>
            <a:r>
              <a:rPr sz="2000" b="1" spc="-125" dirty="0">
                <a:solidFill>
                  <a:srgbClr val="DFBE71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DFBE71"/>
                </a:solidFill>
                <a:latin typeface="Tahoma"/>
                <a:cs typeface="Tahoma"/>
              </a:rPr>
              <a:t>DI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085C518-EB68-B81A-6913-9D7675193BDB}"/>
              </a:ext>
            </a:extLst>
          </p:cNvPr>
          <p:cNvSpPr txBox="1"/>
          <p:nvPr/>
        </p:nvSpPr>
        <p:spPr bwMode="auto">
          <a:xfrm>
            <a:off x="2750052" y="3878317"/>
            <a:ext cx="1664970" cy="380480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algn="ctr">
              <a:defRPr/>
            </a:pPr>
            <a:r>
              <a:rPr sz="2000" b="1" spc="-10" dirty="0">
                <a:solidFill>
                  <a:srgbClr val="DFBE71"/>
                </a:solidFill>
                <a:latin typeface="Tahoma"/>
                <a:cs typeface="Tahoma"/>
              </a:rPr>
              <a:t>TBF</a:t>
            </a:r>
            <a:r>
              <a:rPr sz="2000" b="1" spc="-40" dirty="0">
                <a:solidFill>
                  <a:srgbClr val="DFBE71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DFBE71"/>
                </a:solidFill>
                <a:latin typeface="Tahoma"/>
                <a:cs typeface="Tahoma"/>
              </a:rPr>
              <a:t>e</a:t>
            </a:r>
            <a:r>
              <a:rPr sz="2000" b="1" spc="-10" dirty="0">
                <a:solidFill>
                  <a:srgbClr val="DFBE71"/>
                </a:solidFill>
                <a:latin typeface="Tahoma"/>
                <a:cs typeface="Tahoma"/>
              </a:rPr>
              <a:t> TR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5F9984A2-0903-6024-CDDE-CDDDD82EC847}"/>
              </a:ext>
            </a:extLst>
          </p:cNvPr>
          <p:cNvSpPr txBox="1"/>
          <p:nvPr/>
        </p:nvSpPr>
        <p:spPr bwMode="auto">
          <a:xfrm>
            <a:off x="8633278" y="3878316"/>
            <a:ext cx="1326515" cy="380480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36000" rIns="0" bIns="36000" rtlCol="0" anchor="ctr">
            <a:spAutoFit/>
          </a:bodyPr>
          <a:lstStyle/>
          <a:p>
            <a:pPr algn="ctr">
              <a:defRPr/>
            </a:pPr>
            <a:r>
              <a:rPr sz="2000" b="1" spc="-10" dirty="0">
                <a:solidFill>
                  <a:srgbClr val="DFBE71"/>
                </a:solidFill>
                <a:latin typeface="Tahoma"/>
                <a:cs typeface="Tahoma"/>
              </a:rPr>
              <a:t>TLP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7F00A1-B816-0065-286F-A03732BFF0ED}"/>
              </a:ext>
            </a:extLst>
          </p:cNvPr>
          <p:cNvSpPr txBox="1"/>
          <p:nvPr/>
        </p:nvSpPr>
        <p:spPr bwMode="auto">
          <a:xfrm>
            <a:off x="1415203" y="2141559"/>
            <a:ext cx="4334668" cy="1200329"/>
          </a:xfrm>
          <a:prstGeom prst="rect">
            <a:avLst/>
          </a:prstGeom>
          <a:noFill/>
          <a:ln w="19050">
            <a:solidFill>
              <a:srgbClr val="025959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dirty="0"/>
              <a:t>Taxa média das operações com títulos  públicos.</a:t>
            </a:r>
            <a:endParaRPr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Remuneração dos títulos públicos.</a:t>
            </a:r>
            <a:endParaRPr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F05176-6BC2-7D98-BC00-A0361B3B952D}"/>
              </a:ext>
            </a:extLst>
          </p:cNvPr>
          <p:cNvSpPr txBox="1"/>
          <p:nvPr/>
        </p:nvSpPr>
        <p:spPr bwMode="auto">
          <a:xfrm>
            <a:off x="1415203" y="4376966"/>
            <a:ext cx="4334668" cy="1631216"/>
          </a:xfrm>
          <a:prstGeom prst="rect">
            <a:avLst/>
          </a:prstGeom>
          <a:noFill/>
          <a:ln w="19050">
            <a:solidFill>
              <a:srgbClr val="02595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600" dirty="0"/>
              <a:t>Taxa média ponderada dos </a:t>
            </a:r>
            <a:r>
              <a:rPr lang="pt-BR" sz="1600" dirty="0">
                <a:solidFill>
                  <a:srgbClr val="FF601A"/>
                </a:solidFill>
              </a:rPr>
              <a:t>LTN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/>
              <a:t>= TBF </a:t>
            </a:r>
            <a:endParaRPr sz="1600" dirty="0"/>
          </a:p>
          <a:p>
            <a:pPr algn="ctr">
              <a:defRPr/>
            </a:pPr>
            <a:r>
              <a:rPr lang="pt-BR" sz="1600" dirty="0">
                <a:solidFill>
                  <a:srgbClr val="FF601A"/>
                </a:solidFill>
              </a:rPr>
              <a:t>TBF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/>
              <a:t>aplica-se um Redutor </a:t>
            </a:r>
            <a:r>
              <a:rPr lang="pt-BR" sz="1600" dirty="0">
                <a:solidFill>
                  <a:srgbClr val="FF601A"/>
                </a:solidFill>
              </a:rPr>
              <a:t>R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/>
              <a:t>= TR</a:t>
            </a:r>
            <a:endParaRPr sz="1600" dirty="0"/>
          </a:p>
          <a:p>
            <a:pPr algn="ctr">
              <a:defRPr/>
            </a:pPr>
            <a:r>
              <a:rPr lang="pt-BR" sz="1600" dirty="0">
                <a:solidFill>
                  <a:srgbClr val="FF601A"/>
                </a:solidFill>
              </a:rPr>
              <a:t>(Definido pelo BC)</a:t>
            </a:r>
            <a:endParaRPr sz="1600" dirty="0">
              <a:solidFill>
                <a:srgbClr val="FF601A"/>
              </a:solidFill>
            </a:endParaRPr>
          </a:p>
          <a:p>
            <a:pPr algn="ctr">
              <a:defRPr/>
            </a:pPr>
            <a:endParaRPr lang="pt-BR" sz="16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1600" dirty="0"/>
              <a:t>Usada para corrigir a poupança e  alguns contratos  e financiamento  imobiliário.</a:t>
            </a:r>
            <a:endParaRPr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CF1EA09-E14B-C94E-EC6D-19AE4D6EAE93}"/>
              </a:ext>
            </a:extLst>
          </p:cNvPr>
          <p:cNvSpPr txBox="1"/>
          <p:nvPr/>
        </p:nvSpPr>
        <p:spPr bwMode="auto">
          <a:xfrm>
            <a:off x="6845360" y="2044993"/>
            <a:ext cx="4902353" cy="1323439"/>
          </a:xfrm>
          <a:prstGeom prst="rect">
            <a:avLst/>
          </a:prstGeom>
          <a:noFill/>
          <a:ln w="19050">
            <a:solidFill>
              <a:srgbClr val="025959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sz="1600" dirty="0"/>
              <a:t>É a taxa média das operações interbancárias (isso é, entre bancos) no período de um dia.</a:t>
            </a:r>
            <a:endParaRPr sz="1600" dirty="0"/>
          </a:p>
          <a:p>
            <a:pPr algn="ctr">
              <a:defRPr/>
            </a:pPr>
            <a:endParaRPr lang="pt-BR" sz="1600" dirty="0"/>
          </a:p>
          <a:p>
            <a:pPr algn="ctr">
              <a:defRPr/>
            </a:pPr>
            <a:r>
              <a:rPr lang="pt-BR" sz="1600" dirty="0"/>
              <a:t>Usada com parâmetro para operações de crédito de bancos comerciais e de investimentos.</a:t>
            </a:r>
            <a:endParaRPr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0871FE-EF06-069E-998D-256E6368C55E}"/>
              </a:ext>
            </a:extLst>
          </p:cNvPr>
          <p:cNvSpPr txBox="1"/>
          <p:nvPr/>
        </p:nvSpPr>
        <p:spPr bwMode="auto">
          <a:xfrm>
            <a:off x="6845360" y="4386184"/>
            <a:ext cx="4902352" cy="1077218"/>
          </a:xfrm>
          <a:prstGeom prst="rect">
            <a:avLst/>
          </a:prstGeom>
          <a:noFill/>
          <a:ln w="19050">
            <a:solidFill>
              <a:srgbClr val="025959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srgbClr val="FF0000"/>
                </a:solidFill>
              </a:rPr>
              <a:t>T</a:t>
            </a:r>
            <a:r>
              <a:rPr lang="pt-BR" sz="1600" dirty="0"/>
              <a:t>axa de </a:t>
            </a:r>
            <a:r>
              <a:rPr lang="pt-BR" sz="1600" dirty="0">
                <a:solidFill>
                  <a:srgbClr val="FF0000"/>
                </a:solidFill>
              </a:rPr>
              <a:t>J</a:t>
            </a:r>
            <a:r>
              <a:rPr lang="pt-BR" sz="1600" dirty="0"/>
              <a:t>uros de </a:t>
            </a:r>
            <a:r>
              <a:rPr lang="pt-BR" sz="1600" dirty="0">
                <a:solidFill>
                  <a:srgbClr val="FF0000"/>
                </a:solidFill>
              </a:rPr>
              <a:t>L</a:t>
            </a:r>
            <a:r>
              <a:rPr lang="pt-BR" sz="1600" dirty="0"/>
              <a:t>ongo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FF0000"/>
                </a:solidFill>
              </a:rPr>
              <a:t>P</a:t>
            </a:r>
            <a:r>
              <a:rPr lang="pt-BR" sz="1600" dirty="0"/>
              <a:t>razo</a:t>
            </a:r>
            <a:endParaRPr sz="1600" dirty="0"/>
          </a:p>
          <a:p>
            <a:pPr algn="ctr">
              <a:defRPr/>
            </a:pPr>
            <a:r>
              <a:rPr lang="pt-BR" sz="1600" dirty="0"/>
              <a:t>Calculado com base na meta de inflação.</a:t>
            </a:r>
            <a:endParaRPr sz="1600" dirty="0"/>
          </a:p>
          <a:p>
            <a:pPr algn="ctr">
              <a:defRPr/>
            </a:pPr>
            <a:endParaRPr lang="pt-BR" sz="1600" dirty="0"/>
          </a:p>
          <a:p>
            <a:pPr algn="ctr">
              <a:defRPr/>
            </a:pPr>
            <a:r>
              <a:rPr lang="pt-BR" sz="1600" dirty="0"/>
              <a:t>Usada muito em contratos do BNDES.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777743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DAFE8-2603-A1C2-225F-40CFF8667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FFD131-F20D-2968-604F-E5EBFA465FA2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Taxas de Câmbio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D955296-0915-D3A7-BFE3-8AAA74A7B992}"/>
              </a:ext>
            </a:extLst>
          </p:cNvPr>
          <p:cNvSpPr txBox="1"/>
          <p:nvPr/>
        </p:nvSpPr>
        <p:spPr bwMode="auto">
          <a:xfrm>
            <a:off x="5259456" y="1571258"/>
            <a:ext cx="1673088" cy="514738"/>
          </a:xfrm>
          <a:prstGeom prst="rect">
            <a:avLst/>
          </a:prstGeom>
          <a:solidFill>
            <a:srgbClr val="025959"/>
          </a:solidFill>
        </p:spPr>
        <p:txBody>
          <a:bodyPr vert="horz" wrap="square" lIns="0" tIns="72000" rIns="0" bIns="72000" rtlCol="0" anchor="ctr">
            <a:spAutoFit/>
          </a:bodyPr>
          <a:lstStyle/>
          <a:p>
            <a:pPr algn="ctr">
              <a:defRPr/>
            </a:pPr>
            <a:r>
              <a:rPr lang="pt-BR" sz="2400" b="1" spc="-5" dirty="0">
                <a:solidFill>
                  <a:srgbClr val="DFBE71"/>
                </a:solidFill>
                <a:latin typeface="Tahoma"/>
                <a:cs typeface="Tahoma"/>
              </a:rPr>
              <a:t>PTAX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479185-24D9-C582-5A02-552C8E6F25BE}"/>
              </a:ext>
            </a:extLst>
          </p:cNvPr>
          <p:cNvSpPr txBox="1"/>
          <p:nvPr/>
        </p:nvSpPr>
        <p:spPr>
          <a:xfrm>
            <a:off x="1415203" y="2327552"/>
            <a:ext cx="9707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A PTAX é a taxa de câmbio de </a:t>
            </a:r>
            <a:r>
              <a:rPr lang="pt-BR" sz="2000" b="1" dirty="0"/>
              <a:t>referência para o dólar </a:t>
            </a:r>
            <a:r>
              <a:rPr lang="pt-BR" sz="2000" dirty="0"/>
              <a:t>no Brasil, calculada diariamente pelo </a:t>
            </a:r>
            <a:r>
              <a:rPr lang="pt-BR" sz="2000" b="1" dirty="0"/>
              <a:t>Banco Central</a:t>
            </a:r>
            <a:r>
              <a:rPr lang="pt-BR" sz="2000" dirty="0"/>
              <a:t>. Essa média das cotações de dólar é fornecida por instituições financeiras intermediárias.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b="1" dirty="0"/>
              <a:t>Como a PTAX é calculada?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O cálculo da PTAX é feito considerando as </a:t>
            </a:r>
            <a:r>
              <a:rPr lang="pt-BR" sz="2000" b="1" dirty="0"/>
              <a:t>médias aritméticas das taxas de compra e venda em quatro janelas ao longo do dia</a:t>
            </a:r>
            <a:r>
              <a:rPr lang="pt-BR" sz="2000" dirty="0"/>
              <a:t>. Isso inclui a coleta de dados fornecidos pelas instituições, eliminação de cotações discrepantes, cálculo final e divulgação do índice.</a:t>
            </a:r>
          </a:p>
        </p:txBody>
      </p:sp>
    </p:spTree>
    <p:extLst>
      <p:ext uri="{BB962C8B-B14F-4D97-AF65-F5344CB8AC3E}">
        <p14:creationId xmlns:p14="http://schemas.microsoft.com/office/powerpoint/2010/main" val="122580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A986D-FBFD-882C-9A31-BED571A8B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DFB96C-164A-ECDF-762D-A29FFEF090BB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Exercícios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8FB4D8-0D6E-A118-BA50-510B666839A5}"/>
              </a:ext>
            </a:extLst>
          </p:cNvPr>
          <p:cNvSpPr txBox="1"/>
          <p:nvPr/>
        </p:nvSpPr>
        <p:spPr>
          <a:xfrm>
            <a:off x="1415203" y="1369326"/>
            <a:ext cx="97074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b="1" dirty="0"/>
              <a:t>01. Qual das alternativas abaixo define corretamente a principal função do Conselho Monetário Nacional (CMN)?</a:t>
            </a:r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Gerenciar a política de comércio exterior do Brasil.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Formular e regulamentar as diretrizes da política monetária, cambial e creditícia.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Fiscalizar as instituições financeiras do país.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000" dirty="0"/>
              <a:t>Emitir moeda e controlar a taxa de câmbio.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b="1" dirty="0"/>
              <a:t>02. Qual dos indicadores econômicos abaixo mede a variação de preços ao consumidor no Brasil?</a:t>
            </a:r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PTAX.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IPCA.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Taxa Selic.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PIB.</a:t>
            </a:r>
          </a:p>
        </p:txBody>
      </p:sp>
    </p:spTree>
    <p:extLst>
      <p:ext uri="{BB962C8B-B14F-4D97-AF65-F5344CB8AC3E}">
        <p14:creationId xmlns:p14="http://schemas.microsoft.com/office/powerpoint/2010/main" val="166902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14E4D-56CD-9671-D771-700804968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E6472E-35D1-334E-2498-664C7793CE2A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Exercícios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503F5-F6FF-373B-FDB1-D04A11CC6F8C}"/>
              </a:ext>
            </a:extLst>
          </p:cNvPr>
          <p:cNvSpPr txBox="1"/>
          <p:nvPr/>
        </p:nvSpPr>
        <p:spPr>
          <a:xfrm>
            <a:off x="1415203" y="1369326"/>
            <a:ext cx="97074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03. O PIB mede:</a:t>
            </a:r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A renda média da população de um país.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O valor total de bens e serviços finais produzidos em um país em determinado período.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As variações nos preços ao consumidor.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O saldo da balança comercial de um país.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r>
              <a:rPr lang="pt-BR" sz="2000" b="1" dirty="0"/>
              <a:t>04. A taxa SELIC está diretamente ligada a:</a:t>
            </a:r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Ações de empresas negociadas na bolsa.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Juros cobrados em empréstimos e financiamentos no Brasil.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O câmbio entre o real e o dólar.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O saldo da balança comercial.</a:t>
            </a:r>
          </a:p>
        </p:txBody>
      </p:sp>
    </p:spTree>
    <p:extLst>
      <p:ext uri="{BB962C8B-B14F-4D97-AF65-F5344CB8AC3E}">
        <p14:creationId xmlns:p14="http://schemas.microsoft.com/office/powerpoint/2010/main" val="1962053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FDCD-911A-F223-042B-5E22E265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4CD29F-1058-F58C-050F-7D87040DA8C4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Exercícios</a:t>
            </a:r>
            <a:endParaRPr lang="pt-BR" sz="4000" dirty="0">
              <a:solidFill>
                <a:srgbClr val="FF601A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05C530-E0E4-3004-7ABA-029887B56896}"/>
              </a:ext>
            </a:extLst>
          </p:cNvPr>
          <p:cNvSpPr txBox="1"/>
          <p:nvPr/>
        </p:nvSpPr>
        <p:spPr>
          <a:xfrm>
            <a:off x="1415203" y="1369326"/>
            <a:ext cx="97074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05. A política fiscal refere-se a:</a:t>
            </a:r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Controle da emissão de moeda.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Medidas relacionadas à arrecadação de impostos e aos gastos públicos.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Supervisão do mercado de capitais.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000" dirty="0"/>
              <a:t>Definição da política cambial do país.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r>
              <a:rPr lang="pt-BR" sz="2000" b="1" dirty="0"/>
              <a:t>06. O que caracteriza o regime de câmbio flutuante?</a:t>
            </a:r>
          </a:p>
          <a:p>
            <a:endParaRPr lang="pt-BR" sz="2000" dirty="0"/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O Banco Central define o valor da moeda em relação ao dólar.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A taxa de câmbio é determinada pelas forças de oferta e demanda no mercado. </a:t>
            </a:r>
          </a:p>
          <a:p>
            <a:pPr marL="457200" indent="-457200" algn="just">
              <a:buFont typeface="+mj-lt"/>
              <a:buAutoNum type="alphaLcParenR"/>
              <a:defRPr/>
            </a:pPr>
            <a:r>
              <a:rPr lang="pt-BR" sz="2000" dirty="0"/>
              <a:t>A moeda é atrelada a um valor fixo de outra moeda.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000" dirty="0"/>
              <a:t>O câmbio varia apenas em situações de crise.</a:t>
            </a:r>
          </a:p>
        </p:txBody>
      </p:sp>
    </p:spTree>
    <p:extLst>
      <p:ext uri="{BB962C8B-B14F-4D97-AF65-F5344CB8AC3E}">
        <p14:creationId xmlns:p14="http://schemas.microsoft.com/office/powerpoint/2010/main" val="43439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28592-AA2D-F700-E162-5C11B45E9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DF78D4-77D4-3F05-DD33-95F7879C4676}"/>
              </a:ext>
            </a:extLst>
          </p:cNvPr>
          <p:cNvSpPr txBox="1"/>
          <p:nvPr/>
        </p:nvSpPr>
        <p:spPr>
          <a:xfrm>
            <a:off x="1415203" y="471916"/>
            <a:ext cx="798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Conselho Monetário Nacional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AE848F-E7F6-8455-A7D1-A78C0F9CFB96}"/>
              </a:ext>
            </a:extLst>
          </p:cNvPr>
          <p:cNvSpPr txBox="1"/>
          <p:nvPr/>
        </p:nvSpPr>
        <p:spPr>
          <a:xfrm>
            <a:off x="1497499" y="1207460"/>
            <a:ext cx="9831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É o órgão máximo do Sistema Financeiro Nacional.</a:t>
            </a:r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0171AD08-3AEE-750D-2E1C-195834808E10}"/>
              </a:ext>
            </a:extLst>
          </p:cNvPr>
          <p:cNvGrpSpPr/>
          <p:nvPr/>
        </p:nvGrpSpPr>
        <p:grpSpPr bwMode="auto">
          <a:xfrm>
            <a:off x="6234766" y="2086757"/>
            <a:ext cx="853149" cy="474852"/>
            <a:chOff x="5328665" y="2291460"/>
            <a:chExt cx="1104900" cy="583565"/>
          </a:xfrm>
          <a:solidFill>
            <a:srgbClr val="004D50"/>
          </a:solidFill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19D914BD-840E-0D6B-FC6F-AA6DDBAF6802}"/>
                </a:ext>
              </a:extLst>
            </p:cNvPr>
            <p:cNvSpPr/>
            <p:nvPr/>
          </p:nvSpPr>
          <p:spPr bwMode="auto">
            <a:xfrm>
              <a:off x="5333999" y="2296794"/>
              <a:ext cx="1094105" cy="572770"/>
            </a:xfrm>
            <a:custGeom>
              <a:avLst/>
              <a:gdLst/>
              <a:ahLst/>
              <a:cxnLst/>
              <a:rect l="l" t="t" r="r" b="b"/>
              <a:pathLst>
                <a:path w="1094104" h="572769" extrusionOk="0">
                  <a:moveTo>
                    <a:pt x="807720" y="0"/>
                  </a:moveTo>
                  <a:lnTo>
                    <a:pt x="807720" y="142875"/>
                  </a:lnTo>
                  <a:lnTo>
                    <a:pt x="0" y="142875"/>
                  </a:lnTo>
                  <a:lnTo>
                    <a:pt x="0" y="429259"/>
                  </a:lnTo>
                  <a:lnTo>
                    <a:pt x="807720" y="429259"/>
                  </a:lnTo>
                  <a:lnTo>
                    <a:pt x="807720" y="572769"/>
                  </a:lnTo>
                  <a:lnTo>
                    <a:pt x="1094104" y="286384"/>
                  </a:lnTo>
                  <a:lnTo>
                    <a:pt x="807720" y="0"/>
                  </a:lnTo>
                  <a:close/>
                </a:path>
              </a:pathLst>
            </a:custGeom>
            <a:grpFill/>
            <a:ln>
              <a:solidFill>
                <a:srgbClr val="02595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024F3E-38CB-BC75-A608-82161D5BCD54}"/>
                </a:ext>
              </a:extLst>
            </p:cNvPr>
            <p:cNvSpPr/>
            <p:nvPr/>
          </p:nvSpPr>
          <p:spPr bwMode="auto">
            <a:xfrm>
              <a:off x="5333999" y="2296794"/>
              <a:ext cx="1094105" cy="572770"/>
            </a:xfrm>
            <a:custGeom>
              <a:avLst/>
              <a:gdLst/>
              <a:ahLst/>
              <a:cxnLst/>
              <a:rect l="l" t="t" r="r" b="b"/>
              <a:pathLst>
                <a:path w="1094104" h="572769" extrusionOk="0">
                  <a:moveTo>
                    <a:pt x="0" y="142875"/>
                  </a:moveTo>
                  <a:lnTo>
                    <a:pt x="807720" y="142875"/>
                  </a:lnTo>
                  <a:lnTo>
                    <a:pt x="807720" y="0"/>
                  </a:lnTo>
                  <a:lnTo>
                    <a:pt x="1094104" y="286384"/>
                  </a:lnTo>
                  <a:lnTo>
                    <a:pt x="807720" y="572769"/>
                  </a:lnTo>
                  <a:lnTo>
                    <a:pt x="807720" y="429259"/>
                  </a:lnTo>
                  <a:lnTo>
                    <a:pt x="0" y="429259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>
              <a:solidFill>
                <a:srgbClr val="02595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6EBA6A3-233C-F423-469E-C7864528ABA8}"/>
              </a:ext>
            </a:extLst>
          </p:cNvPr>
          <p:cNvGrpSpPr/>
          <p:nvPr/>
        </p:nvGrpSpPr>
        <p:grpSpPr bwMode="auto">
          <a:xfrm>
            <a:off x="8714941" y="1510932"/>
            <a:ext cx="1213252" cy="1238601"/>
            <a:chOff x="4945210" y="2863259"/>
            <a:chExt cx="1341120" cy="1733607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4CF34142-6299-BDE5-29E3-9B6CDA2BC9FF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4945210" y="2863259"/>
              <a:ext cx="1341120" cy="1347469"/>
            </a:xfrm>
            <a:prstGeom prst="rect">
              <a:avLst/>
            </a:prstGeom>
          </p:spPr>
        </p:pic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20ECCCBA-B1C4-0FBF-1197-8DE748FC79E7}"/>
                </a:ext>
              </a:extLst>
            </p:cNvPr>
            <p:cNvSpPr txBox="1"/>
            <p:nvPr/>
          </p:nvSpPr>
          <p:spPr bwMode="auto">
            <a:xfrm>
              <a:off x="5010616" y="4162497"/>
              <a:ext cx="1210310" cy="434369"/>
            </a:xfrm>
            <a:prstGeom prst="rect">
              <a:avLst/>
            </a:prstGeom>
            <a:grpFill/>
            <a:ln w="7620">
              <a:solidFill>
                <a:srgbClr val="2A3038"/>
              </a:solidFill>
            </a:ln>
          </p:spPr>
          <p:txBody>
            <a:bodyPr vert="horz" wrap="square" lIns="0" tIns="3302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spc="-5" dirty="0" err="1">
                  <a:cs typeface="Calibri"/>
                </a:rPr>
                <a:t>Chefe</a:t>
              </a:r>
              <a:endParaRPr dirty="0">
                <a:cs typeface="Calibri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00FBA422-AC6A-D7EC-D47A-18D2AA91A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49136" y="1910157"/>
            <a:ext cx="1458507" cy="8280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08075C-4FA2-63E6-A582-D60B7A2E294D}"/>
              </a:ext>
            </a:extLst>
          </p:cNvPr>
          <p:cNvSpPr txBox="1"/>
          <p:nvPr/>
        </p:nvSpPr>
        <p:spPr bwMode="auto">
          <a:xfrm>
            <a:off x="1497499" y="3040797"/>
            <a:ext cx="4749172" cy="30115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Definir</a:t>
            </a:r>
            <a:r>
              <a:rPr lang="pt-BR" sz="1600" dirty="0">
                <a:solidFill>
                  <a:schemeClr val="tx1"/>
                </a:solidFill>
              </a:rPr>
              <a:t> a </a:t>
            </a:r>
            <a:r>
              <a:rPr lang="pt-BR" sz="1600" b="1" u="sng" dirty="0">
                <a:solidFill>
                  <a:schemeClr val="tx1"/>
                </a:solidFill>
              </a:rPr>
              <a:t>meta de inflação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  <a:endParaRPr sz="1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Estabelecer </a:t>
            </a:r>
            <a:r>
              <a:rPr lang="pt-BR" sz="1600" dirty="0">
                <a:solidFill>
                  <a:schemeClr val="tx1"/>
                </a:solidFill>
              </a:rPr>
              <a:t>medidas para prevenção e correção de desequilíbrios econômicos.</a:t>
            </a:r>
            <a:endParaRPr sz="1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Estabelecer</a:t>
            </a:r>
            <a:r>
              <a:rPr lang="pt-BR" sz="1600" dirty="0">
                <a:solidFill>
                  <a:schemeClr val="tx1"/>
                </a:solidFill>
              </a:rPr>
              <a:t> diretrizes gerais das políticas  monetária, cambial e creditícia.</a:t>
            </a:r>
            <a:endParaRPr sz="1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Regular</a:t>
            </a:r>
            <a:r>
              <a:rPr lang="pt-BR" sz="1600" dirty="0">
                <a:solidFill>
                  <a:schemeClr val="tx1"/>
                </a:solidFill>
              </a:rPr>
              <a:t> a constituição e regulamentos das </a:t>
            </a:r>
            <a:r>
              <a:rPr lang="pt-BR" sz="1600" dirty="0" err="1">
                <a:solidFill>
                  <a:schemeClr val="tx1"/>
                </a:solidFill>
              </a:rPr>
              <a:t>IF’s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  <a:endParaRPr sz="1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Disciplinar</a:t>
            </a:r>
            <a:r>
              <a:rPr lang="pt-BR" sz="1600" dirty="0">
                <a:solidFill>
                  <a:schemeClr val="tx1"/>
                </a:solidFill>
              </a:rPr>
              <a:t> todos os tipos de crédito.</a:t>
            </a:r>
            <a:endParaRPr sz="12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Autorizar</a:t>
            </a:r>
            <a:r>
              <a:rPr lang="pt-BR" sz="1600" dirty="0">
                <a:solidFill>
                  <a:schemeClr val="tx1"/>
                </a:solidFill>
              </a:rPr>
              <a:t> a emissão do papel moeda.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800639-E7BD-D86B-C6F4-72A877B30613}"/>
              </a:ext>
            </a:extLst>
          </p:cNvPr>
          <p:cNvSpPr txBox="1"/>
          <p:nvPr/>
        </p:nvSpPr>
        <p:spPr bwMode="auto">
          <a:xfrm>
            <a:off x="6944589" y="3040797"/>
            <a:ext cx="4901742" cy="25652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solidFill>
                  <a:schemeClr val="tx1"/>
                </a:solidFill>
                <a:latin typeface="Aptos" panose="020B0004020202020204" pitchFamily="34" charset="0"/>
              </a:rPr>
              <a:t>	</a:t>
            </a:r>
            <a:r>
              <a:rPr lang="pt-BR" sz="1600" dirty="0">
                <a:solidFill>
                  <a:schemeClr val="tx1"/>
                </a:solidFill>
              </a:rPr>
              <a:t>Sua Composição atual:</a:t>
            </a:r>
            <a:endParaRPr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  <a:defRPr/>
            </a:pPr>
            <a:r>
              <a:rPr lang="pt-BR" sz="1600" b="1" i="0" u="sng" dirty="0">
                <a:solidFill>
                  <a:schemeClr val="tx1"/>
                </a:solidFill>
              </a:rPr>
              <a:t>Ministro da </a:t>
            </a:r>
            <a:r>
              <a:rPr lang="pt-BR" sz="1600" b="1" u="sng" dirty="0">
                <a:solidFill>
                  <a:schemeClr val="tx1"/>
                </a:solidFill>
              </a:rPr>
              <a:t>Fazenda</a:t>
            </a:r>
            <a:r>
              <a:rPr lang="pt-BR" sz="1600" b="0" i="0" dirty="0">
                <a:solidFill>
                  <a:schemeClr val="tx1"/>
                </a:solidFill>
              </a:rPr>
              <a:t>, que é o presidente do Conselho;</a:t>
            </a:r>
            <a:endParaRPr sz="1600" dirty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  <a:defRPr/>
            </a:pPr>
            <a:r>
              <a:rPr lang="pt-BR" sz="1600" b="1" i="0" u="sng" dirty="0">
                <a:solidFill>
                  <a:schemeClr val="tx1"/>
                </a:solidFill>
              </a:rPr>
              <a:t>Presidente do Banco Central;</a:t>
            </a:r>
            <a:endParaRPr sz="1600" dirty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  <a:defRPr/>
            </a:pPr>
            <a:r>
              <a:rPr lang="pt-BR" sz="1600" b="1" u="sng" dirty="0">
                <a:solidFill>
                  <a:schemeClr val="tx1"/>
                </a:solidFill>
              </a:rPr>
              <a:t>Ministra de Estado do Planejamento e Orçamento</a:t>
            </a:r>
            <a:r>
              <a:rPr lang="pt-BR" sz="1600" b="1" i="0" u="sng" dirty="0">
                <a:solidFill>
                  <a:schemeClr val="tx1"/>
                </a:solidFill>
              </a:rPr>
              <a:t>.</a:t>
            </a:r>
            <a:endParaRPr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1600" dirty="0">
                <a:solidFill>
                  <a:schemeClr val="tx1"/>
                </a:solidFill>
              </a:rPr>
              <a:t>Reúnem uma vez por mês para deliberar assuntos relacionados com as competências do CMN.</a:t>
            </a:r>
            <a:endParaRPr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E448-2603-2EEC-133A-3F368C09B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9261F06-5C2C-F810-4AFD-7CCE73DA6E21}"/>
              </a:ext>
            </a:extLst>
          </p:cNvPr>
          <p:cNvSpPr txBox="1"/>
          <p:nvPr/>
        </p:nvSpPr>
        <p:spPr>
          <a:xfrm>
            <a:off x="1415203" y="471916"/>
            <a:ext cx="865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Conselho Monetário Nacional - CMN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610DCF-8836-90EF-9CF1-6E2EDE2A1C0E}"/>
              </a:ext>
            </a:extLst>
          </p:cNvPr>
          <p:cNvSpPr txBox="1"/>
          <p:nvPr/>
        </p:nvSpPr>
        <p:spPr>
          <a:xfrm>
            <a:off x="1415204" y="1497723"/>
            <a:ext cx="9935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Como funciona o Conselho Monetário Nacional?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Mensalmente, os integrantes do CMN se reúnem para debater sobre temas que são relevantes para o desenvolvimento do Brasil. 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Além das discussões mensais, não se descarta a possibilidade de realizar esses encontros com maior frequência, como em tempos de crise. Depois que decisões são tomadas, </a:t>
            </a:r>
            <a:r>
              <a:rPr lang="pt-BR" sz="2000" b="1" u="sng" dirty="0"/>
              <a:t>é o Diário Oficial da União quem as divulga para o país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E por que o Conselho Monetário Nacional não faz essa fiscalização?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Porque ele é um órgão apenas </a:t>
            </a:r>
            <a:r>
              <a:rPr lang="pt-BR" sz="2000" b="1" dirty="0"/>
              <a:t>deliberativo/normativo</a:t>
            </a:r>
            <a:r>
              <a:rPr lang="pt-BR" sz="2000" dirty="0"/>
              <a:t>, ou seja, apenas designa regulações.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4732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C4402-6BA1-5503-C242-16FA6C88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668E6A-88D7-C278-DF8E-AE8710F18B64}"/>
              </a:ext>
            </a:extLst>
          </p:cNvPr>
          <p:cNvSpPr txBox="1"/>
          <p:nvPr/>
        </p:nvSpPr>
        <p:spPr>
          <a:xfrm>
            <a:off x="1415203" y="471916"/>
            <a:ext cx="865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Banco Central do Brasil - BACEN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EE6B22-30C1-3AA3-B58C-B63A9368FD19}"/>
              </a:ext>
            </a:extLst>
          </p:cNvPr>
          <p:cNvSpPr txBox="1"/>
          <p:nvPr/>
        </p:nvSpPr>
        <p:spPr>
          <a:xfrm>
            <a:off x="1415204" y="1497723"/>
            <a:ext cx="99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É o </a:t>
            </a:r>
            <a:r>
              <a:rPr lang="pt-BR" sz="2000" b="1" u="sng" dirty="0"/>
              <a:t>principal executor</a:t>
            </a:r>
            <a:r>
              <a:rPr lang="pt-BR" sz="2000" b="1" dirty="0"/>
              <a:t> </a:t>
            </a:r>
            <a:r>
              <a:rPr lang="pt-BR" sz="2000" dirty="0"/>
              <a:t>das orientações do Conselho Monetário Nacional (CMN).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72596B-280F-3342-A8FB-402BC310407F}"/>
              </a:ext>
            </a:extLst>
          </p:cNvPr>
          <p:cNvSpPr txBox="1"/>
          <p:nvPr/>
        </p:nvSpPr>
        <p:spPr bwMode="auto">
          <a:xfrm>
            <a:off x="1415203" y="3510888"/>
            <a:ext cx="9612188" cy="19035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Autorizar</a:t>
            </a:r>
            <a:r>
              <a:rPr lang="pt-BR" sz="1600" dirty="0">
                <a:solidFill>
                  <a:schemeClr val="tx1"/>
                </a:solidFill>
              </a:rPr>
              <a:t> o funcionamento e </a:t>
            </a:r>
            <a:r>
              <a:rPr lang="pt-BR" sz="1600" b="1" dirty="0">
                <a:solidFill>
                  <a:schemeClr val="tx1"/>
                </a:solidFill>
              </a:rPr>
              <a:t>fiscalizar/supervisionar </a:t>
            </a:r>
            <a:r>
              <a:rPr lang="pt-BR" sz="1600" dirty="0">
                <a:solidFill>
                  <a:schemeClr val="tx1"/>
                </a:solidFill>
              </a:rPr>
              <a:t>as Instituições Financeiras.</a:t>
            </a:r>
            <a:endParaRPr sz="1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Executar</a:t>
            </a:r>
            <a:r>
              <a:rPr lang="pt-BR" sz="1600" dirty="0">
                <a:solidFill>
                  <a:schemeClr val="tx1"/>
                </a:solidFill>
              </a:rPr>
              <a:t> a política monetária e cambial.</a:t>
            </a:r>
            <a:endParaRPr sz="1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Emitir</a:t>
            </a:r>
            <a:r>
              <a:rPr lang="pt-BR" sz="1600" dirty="0">
                <a:solidFill>
                  <a:schemeClr val="tx1"/>
                </a:solidFill>
              </a:rPr>
              <a:t> moeda, </a:t>
            </a:r>
            <a:r>
              <a:rPr lang="pt-BR" sz="1600" b="1" dirty="0">
                <a:solidFill>
                  <a:schemeClr val="tx1"/>
                </a:solidFill>
              </a:rPr>
              <a:t>controlar</a:t>
            </a:r>
            <a:r>
              <a:rPr lang="pt-BR" sz="1600" dirty="0">
                <a:solidFill>
                  <a:schemeClr val="tx1"/>
                </a:solidFill>
              </a:rPr>
              <a:t> crédito e capitais estrangeiros.</a:t>
            </a:r>
            <a:endParaRPr sz="1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Oferecer </a:t>
            </a:r>
            <a:r>
              <a:rPr lang="pt-BR" sz="1600" b="1" dirty="0">
                <a:solidFill>
                  <a:schemeClr val="tx1"/>
                </a:solidFill>
              </a:rPr>
              <a:t>redesconto</a:t>
            </a:r>
            <a:r>
              <a:rPr lang="pt-BR" sz="1600" dirty="0">
                <a:solidFill>
                  <a:schemeClr val="tx1"/>
                </a:solidFill>
              </a:rPr>
              <a:t>, </a:t>
            </a:r>
            <a:r>
              <a:rPr lang="pt-BR" sz="1600" b="1" dirty="0">
                <a:solidFill>
                  <a:schemeClr val="tx1"/>
                </a:solidFill>
              </a:rPr>
              <a:t>comprar e vender </a:t>
            </a:r>
            <a:r>
              <a:rPr lang="pt-BR" sz="1600" dirty="0">
                <a:solidFill>
                  <a:schemeClr val="tx1"/>
                </a:solidFill>
              </a:rPr>
              <a:t>títulos  públicos e pedir </a:t>
            </a:r>
            <a:r>
              <a:rPr lang="pt-BR" sz="1600" b="1" dirty="0">
                <a:solidFill>
                  <a:schemeClr val="tx1"/>
                </a:solidFill>
              </a:rPr>
              <a:t>depósito compulsório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  <a:endParaRPr sz="16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b="1" dirty="0">
                <a:solidFill>
                  <a:schemeClr val="tx1"/>
                </a:solidFill>
              </a:rPr>
              <a:t>Determinar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via COPOM a </a:t>
            </a:r>
            <a:r>
              <a:rPr lang="pt-BR" sz="1600" b="1" u="sng" dirty="0">
                <a:solidFill>
                  <a:schemeClr val="tx1"/>
                </a:solidFill>
              </a:rPr>
              <a:t>Meta da taxa de juros</a:t>
            </a:r>
            <a:r>
              <a:rPr lang="pt-BR" sz="1600" dirty="0">
                <a:solidFill>
                  <a:schemeClr val="tx1"/>
                </a:solidFill>
              </a:rPr>
              <a:t> de referência para operações de um dia (Taxa Selic).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46F59BC9-312E-9F70-F5A4-F18D14FE8CB2}"/>
              </a:ext>
            </a:extLst>
          </p:cNvPr>
          <p:cNvGrpSpPr/>
          <p:nvPr/>
        </p:nvGrpSpPr>
        <p:grpSpPr bwMode="auto">
          <a:xfrm>
            <a:off x="4990615" y="2463361"/>
            <a:ext cx="754069" cy="400110"/>
            <a:chOff x="5328665" y="2291460"/>
            <a:chExt cx="1104900" cy="583565"/>
          </a:xfrm>
          <a:solidFill>
            <a:srgbClr val="004D50"/>
          </a:solidFill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3D46FEE-3973-D758-D560-B9E02CAE3A55}"/>
                </a:ext>
              </a:extLst>
            </p:cNvPr>
            <p:cNvSpPr/>
            <p:nvPr/>
          </p:nvSpPr>
          <p:spPr bwMode="auto">
            <a:xfrm>
              <a:off x="5333999" y="2296794"/>
              <a:ext cx="1094105" cy="572770"/>
            </a:xfrm>
            <a:custGeom>
              <a:avLst/>
              <a:gdLst/>
              <a:ahLst/>
              <a:cxnLst/>
              <a:rect l="l" t="t" r="r" b="b"/>
              <a:pathLst>
                <a:path w="1094104" h="572769" extrusionOk="0">
                  <a:moveTo>
                    <a:pt x="807720" y="0"/>
                  </a:moveTo>
                  <a:lnTo>
                    <a:pt x="807720" y="142875"/>
                  </a:lnTo>
                  <a:lnTo>
                    <a:pt x="0" y="142875"/>
                  </a:lnTo>
                  <a:lnTo>
                    <a:pt x="0" y="429259"/>
                  </a:lnTo>
                  <a:lnTo>
                    <a:pt x="807720" y="429259"/>
                  </a:lnTo>
                  <a:lnTo>
                    <a:pt x="807720" y="572769"/>
                  </a:lnTo>
                  <a:lnTo>
                    <a:pt x="1094104" y="286384"/>
                  </a:lnTo>
                  <a:lnTo>
                    <a:pt x="807720" y="0"/>
                  </a:lnTo>
                  <a:close/>
                </a:path>
              </a:pathLst>
            </a:custGeom>
            <a:grpFill/>
            <a:ln>
              <a:solidFill>
                <a:srgbClr val="02595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206A8E2-28C4-CA35-3C55-D5DE6673C777}"/>
                </a:ext>
              </a:extLst>
            </p:cNvPr>
            <p:cNvSpPr/>
            <p:nvPr/>
          </p:nvSpPr>
          <p:spPr bwMode="auto">
            <a:xfrm>
              <a:off x="5333999" y="2296794"/>
              <a:ext cx="1094105" cy="572770"/>
            </a:xfrm>
            <a:custGeom>
              <a:avLst/>
              <a:gdLst/>
              <a:ahLst/>
              <a:cxnLst/>
              <a:rect l="l" t="t" r="r" b="b"/>
              <a:pathLst>
                <a:path w="1094104" h="572769" extrusionOk="0">
                  <a:moveTo>
                    <a:pt x="0" y="142875"/>
                  </a:moveTo>
                  <a:lnTo>
                    <a:pt x="807720" y="142875"/>
                  </a:lnTo>
                  <a:lnTo>
                    <a:pt x="807720" y="0"/>
                  </a:lnTo>
                  <a:lnTo>
                    <a:pt x="1094104" y="286384"/>
                  </a:lnTo>
                  <a:lnTo>
                    <a:pt x="807720" y="572769"/>
                  </a:lnTo>
                  <a:lnTo>
                    <a:pt x="807720" y="429259"/>
                  </a:lnTo>
                  <a:lnTo>
                    <a:pt x="0" y="429259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>
              <a:solidFill>
                <a:srgbClr val="02595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9CDA7A0-4761-DA91-3C8D-C118B9910945}"/>
              </a:ext>
            </a:extLst>
          </p:cNvPr>
          <p:cNvGrpSpPr/>
          <p:nvPr/>
        </p:nvGrpSpPr>
        <p:grpSpPr bwMode="auto">
          <a:xfrm>
            <a:off x="7450670" y="2057464"/>
            <a:ext cx="1220210" cy="1064282"/>
            <a:chOff x="4931640" y="4926328"/>
            <a:chExt cx="1504315" cy="1556250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709FC13F-1C0B-A6F0-A58E-10A961792934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5131347" y="4926328"/>
              <a:ext cx="1104900" cy="1102359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1B561A6B-C393-A042-AEFA-6BA2BF899337}"/>
                </a:ext>
              </a:extLst>
            </p:cNvPr>
            <p:cNvSpPr txBox="1"/>
            <p:nvPr/>
          </p:nvSpPr>
          <p:spPr bwMode="auto">
            <a:xfrm>
              <a:off x="4931640" y="6101911"/>
              <a:ext cx="1504315" cy="380667"/>
            </a:xfrm>
            <a:prstGeom prst="rect">
              <a:avLst/>
            </a:prstGeom>
            <a:grpFill/>
            <a:ln w="7620">
              <a:solidFill>
                <a:srgbClr val="2A3038"/>
              </a:solidFill>
            </a:ln>
          </p:spPr>
          <p:txBody>
            <a:bodyPr vert="horz" wrap="square" lIns="0" tIns="3048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sz="1600" spc="-10" dirty="0">
                  <a:cs typeface="Calibri"/>
                </a:rPr>
                <a:t>Supervisor</a:t>
              </a:r>
              <a:endParaRPr sz="1600" dirty="0">
                <a:cs typeface="Calibri"/>
              </a:endParaRPr>
            </a:p>
          </p:txBody>
        </p:sp>
      </p:grpSp>
      <p:pic>
        <p:nvPicPr>
          <p:cNvPr id="11" name="object 10">
            <a:extLst>
              <a:ext uri="{FF2B5EF4-FFF2-40B4-BE49-F238E27FC236}">
                <a16:creationId xmlns:a16="http://schemas.microsoft.com/office/drawing/2014/main" id="{7747BC66-F018-8F27-A84D-BC94BA03EE19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1842114" y="2098400"/>
            <a:ext cx="1679008" cy="10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DFA9-CE85-BE0C-21FC-7C5BFDB5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9E86099-75F4-6CF4-BEF5-E8E33F683EB7}"/>
              </a:ext>
            </a:extLst>
          </p:cNvPr>
          <p:cNvSpPr txBox="1"/>
          <p:nvPr/>
        </p:nvSpPr>
        <p:spPr>
          <a:xfrm>
            <a:off x="1415203" y="471916"/>
            <a:ext cx="865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Banco Central do Brasil - BACEN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AB2E44-F7C0-831E-07FF-50D749E650EF}"/>
              </a:ext>
            </a:extLst>
          </p:cNvPr>
          <p:cNvSpPr txBox="1"/>
          <p:nvPr/>
        </p:nvSpPr>
        <p:spPr>
          <a:xfrm>
            <a:off x="1415203" y="1497723"/>
            <a:ext cx="10217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BACEN é uma autarquia federal (ou seja, uma entidade independente)  estando ligado ao </a:t>
            </a:r>
            <a:r>
              <a:rPr lang="pt-BR" sz="2000" b="1" dirty="0"/>
              <a:t>Ministério da Fazenda, mas NÃO SUBORDINADA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Sua Composição: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Composto por </a:t>
            </a:r>
            <a:r>
              <a:rPr lang="pt-BR" sz="2000" b="1" u="sng" dirty="0"/>
              <a:t>1 Presidente e 8 Diretores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Observação: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Todos são </a:t>
            </a:r>
            <a:r>
              <a:rPr lang="pt-BR" sz="2000" b="1" dirty="0"/>
              <a:t>nomeados pelo Presidente da República </a:t>
            </a:r>
            <a:r>
              <a:rPr lang="pt-BR" sz="2000" dirty="0"/>
              <a:t>e  aprovados pelo Senado Federal.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Em 2021, Lei Complementar N.179 conferiu </a:t>
            </a:r>
            <a:r>
              <a:rPr lang="pt-BR" sz="2000" b="1" dirty="0"/>
              <a:t>autonomia técnica, operacional, administrativa e financeira</a:t>
            </a:r>
            <a:r>
              <a:rPr lang="pt-BR" sz="2000" dirty="0"/>
              <a:t> ao Banco Central do Brasil. O presidente e os diretores do Banco passaram a ter </a:t>
            </a:r>
            <a:r>
              <a:rPr lang="pt-BR" sz="2000" b="1" dirty="0"/>
              <a:t>mandatos fixos de 4 anos</a:t>
            </a:r>
            <a:r>
              <a:rPr lang="pt-BR" sz="2000" dirty="0"/>
              <a:t>, </a:t>
            </a:r>
            <a:r>
              <a:rPr lang="pt-BR" sz="2000" b="1" dirty="0"/>
              <a:t>não coincidentes com o mandato do Presidente da República</a:t>
            </a:r>
            <a:r>
              <a:rPr lang="pt-BR" sz="2000" dirty="0"/>
              <a:t>, podendo ser reconduzidos uma vez, por decisão do Presidente da República.</a:t>
            </a:r>
          </a:p>
        </p:txBody>
      </p:sp>
    </p:spTree>
    <p:extLst>
      <p:ext uri="{BB962C8B-B14F-4D97-AF65-F5344CB8AC3E}">
        <p14:creationId xmlns:p14="http://schemas.microsoft.com/office/powerpoint/2010/main" val="63430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C6B7D-E37C-5FDB-0782-3478C7CAC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F7D8A7-7923-85D4-9D9A-FAACA630A2AA}"/>
              </a:ext>
            </a:extLst>
          </p:cNvPr>
          <p:cNvSpPr txBox="1"/>
          <p:nvPr/>
        </p:nvSpPr>
        <p:spPr>
          <a:xfrm>
            <a:off x="1415203" y="471916"/>
            <a:ext cx="927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Comissão de Valores Mobiliários - CVM</a:t>
            </a:r>
            <a:endParaRPr lang="pt-BR" sz="4000" dirty="0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1117EF2C-B472-275D-8EB0-4BD89B3A3B3D}"/>
              </a:ext>
            </a:extLst>
          </p:cNvPr>
          <p:cNvGrpSpPr/>
          <p:nvPr/>
        </p:nvGrpSpPr>
        <p:grpSpPr bwMode="auto">
          <a:xfrm>
            <a:off x="5938909" y="1561107"/>
            <a:ext cx="848996" cy="472542"/>
            <a:chOff x="5328665" y="2291460"/>
            <a:chExt cx="1104900" cy="583565"/>
          </a:xfrm>
          <a:solidFill>
            <a:srgbClr val="004D50"/>
          </a:solidFill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A7826DAE-5ADE-902A-E6B5-794767813F55}"/>
                </a:ext>
              </a:extLst>
            </p:cNvPr>
            <p:cNvSpPr/>
            <p:nvPr/>
          </p:nvSpPr>
          <p:spPr bwMode="auto">
            <a:xfrm>
              <a:off x="5333999" y="2296794"/>
              <a:ext cx="1094105" cy="572770"/>
            </a:xfrm>
            <a:custGeom>
              <a:avLst/>
              <a:gdLst/>
              <a:ahLst/>
              <a:cxnLst/>
              <a:rect l="l" t="t" r="r" b="b"/>
              <a:pathLst>
                <a:path w="1094104" h="572769" extrusionOk="0">
                  <a:moveTo>
                    <a:pt x="807720" y="0"/>
                  </a:moveTo>
                  <a:lnTo>
                    <a:pt x="807720" y="142875"/>
                  </a:lnTo>
                  <a:lnTo>
                    <a:pt x="0" y="142875"/>
                  </a:lnTo>
                  <a:lnTo>
                    <a:pt x="0" y="429259"/>
                  </a:lnTo>
                  <a:lnTo>
                    <a:pt x="807720" y="429259"/>
                  </a:lnTo>
                  <a:lnTo>
                    <a:pt x="807720" y="572769"/>
                  </a:lnTo>
                  <a:lnTo>
                    <a:pt x="1094104" y="286384"/>
                  </a:lnTo>
                  <a:lnTo>
                    <a:pt x="807720" y="0"/>
                  </a:lnTo>
                  <a:close/>
                </a:path>
              </a:pathLst>
            </a:custGeom>
            <a:grpFill/>
            <a:ln>
              <a:solidFill>
                <a:srgbClr val="02595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7FD506B-823A-1AE9-93BB-0DAAA74FB797}"/>
                </a:ext>
              </a:extLst>
            </p:cNvPr>
            <p:cNvSpPr/>
            <p:nvPr/>
          </p:nvSpPr>
          <p:spPr bwMode="auto">
            <a:xfrm>
              <a:off x="5333999" y="2296794"/>
              <a:ext cx="1094105" cy="572770"/>
            </a:xfrm>
            <a:custGeom>
              <a:avLst/>
              <a:gdLst/>
              <a:ahLst/>
              <a:cxnLst/>
              <a:rect l="l" t="t" r="r" b="b"/>
              <a:pathLst>
                <a:path w="1094104" h="572769" extrusionOk="0">
                  <a:moveTo>
                    <a:pt x="0" y="142875"/>
                  </a:moveTo>
                  <a:lnTo>
                    <a:pt x="807720" y="142875"/>
                  </a:lnTo>
                  <a:lnTo>
                    <a:pt x="807720" y="0"/>
                  </a:lnTo>
                  <a:lnTo>
                    <a:pt x="1094104" y="286384"/>
                  </a:lnTo>
                  <a:lnTo>
                    <a:pt x="807720" y="572769"/>
                  </a:lnTo>
                  <a:lnTo>
                    <a:pt x="807720" y="429259"/>
                  </a:lnTo>
                  <a:lnTo>
                    <a:pt x="0" y="429259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>
              <a:solidFill>
                <a:srgbClr val="02595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76C070-FDA2-48BC-4ABD-C949B57DCCE0}"/>
              </a:ext>
            </a:extLst>
          </p:cNvPr>
          <p:cNvSpPr txBox="1"/>
          <p:nvPr/>
        </p:nvSpPr>
        <p:spPr bwMode="auto">
          <a:xfrm>
            <a:off x="1415203" y="2414955"/>
            <a:ext cx="4680797" cy="3750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600" b="1" dirty="0">
                <a:solidFill>
                  <a:schemeClr val="tx1"/>
                </a:solidFill>
              </a:rPr>
              <a:t>Objetivo:</a:t>
            </a:r>
            <a:r>
              <a:rPr lang="pt-BR" sz="1600" dirty="0">
                <a:solidFill>
                  <a:schemeClr val="tx1"/>
                </a:solidFill>
              </a:rPr>
              <a:t> Desenvolver Mercado de Capitais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1600" dirty="0">
                <a:solidFill>
                  <a:schemeClr val="tx1"/>
                </a:solidFill>
              </a:rPr>
              <a:t>Atentar para os Seguintes termos: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Valores Mobiliários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Bolsa de Valores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Fundos de Investimentos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Investidores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Mercado de Ações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  <a:defRPr/>
            </a:pPr>
            <a:endParaRPr lang="pt-BR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1600" dirty="0">
                <a:solidFill>
                  <a:schemeClr val="tx1"/>
                </a:solidFill>
              </a:rPr>
              <a:t>Palavras Chaves: Investigar, Punir, Zelar e Proteger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28A430-B25E-E89F-F155-9E12262E3C4F}"/>
              </a:ext>
            </a:extLst>
          </p:cNvPr>
          <p:cNvSpPr txBox="1"/>
          <p:nvPr/>
        </p:nvSpPr>
        <p:spPr bwMode="auto">
          <a:xfrm>
            <a:off x="6611424" y="2414955"/>
            <a:ext cx="5125874" cy="33808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Autarquia Federal, vinculada ao Ministério </a:t>
            </a:r>
            <a:r>
              <a:rPr lang="pt-BR" sz="1600">
                <a:solidFill>
                  <a:schemeClr val="tx1"/>
                </a:solidFill>
              </a:rPr>
              <a:t>da Fazenda;</a:t>
            </a:r>
            <a:endParaRPr lang="pt-BR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Composta por </a:t>
            </a:r>
            <a:r>
              <a:rPr lang="pt-BR" sz="1600" b="1" dirty="0">
                <a:solidFill>
                  <a:schemeClr val="tx1"/>
                </a:solidFill>
              </a:rPr>
              <a:t>1 Presidente 4 Diretores</a:t>
            </a:r>
            <a:r>
              <a:rPr lang="pt-BR" sz="16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Nomeados pelo Presidente da República; devem passar também pela aprovação do Senado Federal. 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Seus mandatos têm duração de </a:t>
            </a:r>
            <a:r>
              <a:rPr lang="pt-BR" sz="1600" b="1" dirty="0">
                <a:solidFill>
                  <a:schemeClr val="tx1"/>
                </a:solidFill>
              </a:rPr>
              <a:t>cinco anos</a:t>
            </a:r>
            <a:r>
              <a:rPr lang="pt-BR" sz="1600" dirty="0">
                <a:solidFill>
                  <a:schemeClr val="tx1"/>
                </a:solidFill>
              </a:rPr>
              <a:t> e </a:t>
            </a:r>
            <a:r>
              <a:rPr lang="pt-BR" sz="1600" b="1" dirty="0">
                <a:solidFill>
                  <a:schemeClr val="tx1"/>
                </a:solidFill>
              </a:rPr>
              <a:t>não é permitido o processo de recondução</a:t>
            </a:r>
            <a:r>
              <a:rPr lang="pt-BR" sz="1600" dirty="0">
                <a:solidFill>
                  <a:schemeClr val="tx1"/>
                </a:solidFill>
              </a:rPr>
              <a:t>. Estas informações, inclusive, estão amparadas pela</a:t>
            </a:r>
            <a:r>
              <a:rPr lang="pt-BR" sz="1600" i="1" dirty="0">
                <a:solidFill>
                  <a:schemeClr val="tx1"/>
                </a:solidFill>
              </a:rPr>
              <a:t> </a:t>
            </a:r>
            <a:r>
              <a:rPr lang="pt-BR" sz="1600" b="1" i="1" dirty="0">
                <a:solidFill>
                  <a:schemeClr val="tx1"/>
                </a:solidFill>
              </a:rPr>
              <a:t>Lei 6.385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object 18">
            <a:extLst>
              <a:ext uri="{FF2B5EF4-FFF2-40B4-BE49-F238E27FC236}">
                <a16:creationId xmlns:a16="http://schemas.microsoft.com/office/drawing/2014/main" id="{48868F56-605B-159E-C2E6-28A8D8C42FDD}"/>
              </a:ext>
            </a:extLst>
          </p:cNvPr>
          <p:cNvPicPr/>
          <p:nvPr/>
        </p:nvPicPr>
        <p:blipFill>
          <a:blip r:embed="rId2"/>
          <a:stretch/>
        </p:blipFill>
        <p:spPr bwMode="auto">
          <a:xfrm>
            <a:off x="2933351" y="1329742"/>
            <a:ext cx="1644500" cy="656342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4B732C5-C0B8-D8CF-C42C-D53E0012D186}"/>
              </a:ext>
            </a:extLst>
          </p:cNvPr>
          <p:cNvGrpSpPr/>
          <p:nvPr/>
        </p:nvGrpSpPr>
        <p:grpSpPr bwMode="auto">
          <a:xfrm>
            <a:off x="8607298" y="1172059"/>
            <a:ext cx="1080220" cy="952525"/>
            <a:chOff x="4931640" y="4953695"/>
            <a:chExt cx="1504315" cy="1566293"/>
          </a:xfrm>
        </p:grpSpPr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AE35CB3F-C94D-40A0-6B58-B3CB7343CE7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5131348" y="4953695"/>
              <a:ext cx="1104900" cy="1102359"/>
            </a:xfrm>
            <a:prstGeom prst="rect">
              <a:avLst/>
            </a:prstGeom>
          </p:spPr>
        </p:pic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7F7A8816-36F3-A7CC-6E2B-BDB45320DF2C}"/>
                </a:ext>
              </a:extLst>
            </p:cNvPr>
            <p:cNvSpPr txBox="1"/>
            <p:nvPr/>
          </p:nvSpPr>
          <p:spPr bwMode="auto">
            <a:xfrm>
              <a:off x="4931640" y="6064502"/>
              <a:ext cx="1504315" cy="455486"/>
            </a:xfrm>
            <a:prstGeom prst="rect">
              <a:avLst/>
            </a:prstGeom>
            <a:grpFill/>
            <a:ln w="7620">
              <a:solidFill>
                <a:srgbClr val="2A3038"/>
              </a:solidFill>
            </a:ln>
          </p:spPr>
          <p:txBody>
            <a:bodyPr vert="horz" wrap="square" lIns="0" tIns="3048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sz="1600" spc="-10" dirty="0">
                  <a:cs typeface="Calibri"/>
                </a:rPr>
                <a:t>Supervisor</a:t>
              </a:r>
              <a:endParaRPr sz="16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24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98C21-C8A5-88C8-55B6-DCADF7C3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7AEF1DF-C59D-F710-290C-0ECEE63453A1}"/>
              </a:ext>
            </a:extLst>
          </p:cNvPr>
          <p:cNvSpPr txBox="1"/>
          <p:nvPr/>
        </p:nvSpPr>
        <p:spPr>
          <a:xfrm>
            <a:off x="1415203" y="471916"/>
            <a:ext cx="947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Comissão de Valores Mobiliários - CVM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FE05EE-A441-9F4E-8A77-661F2A98A2A6}"/>
              </a:ext>
            </a:extLst>
          </p:cNvPr>
          <p:cNvSpPr txBox="1"/>
          <p:nvPr/>
        </p:nvSpPr>
        <p:spPr>
          <a:xfrm>
            <a:off x="1415203" y="1443133"/>
            <a:ext cx="101171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/>
              <a:t>A fim de cumprir com a sua responsabilidade de zelar pelo mercado de valores mobiliários e pela segurança de seus investidores, </a:t>
            </a:r>
            <a:r>
              <a:rPr lang="pt-BR" sz="2000" b="1" dirty="0"/>
              <a:t>a CVM opera a partir de seis pilares</a:t>
            </a:r>
            <a:r>
              <a:rPr lang="pt-BR" sz="2000" dirty="0"/>
              <a:t>. São eles:</a:t>
            </a:r>
          </a:p>
          <a:p>
            <a:pPr algn="just">
              <a:defRPr/>
            </a:pP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Regulamentar as sociedades anônimas </a:t>
            </a:r>
            <a:r>
              <a:rPr lang="pt-BR" sz="2000" dirty="0"/>
              <a:t>de acordo com a política estabelecida pelo Conselho Monetário Nacional e pela Lei das Sociedades Anônimas;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Administrar os registros</a:t>
            </a:r>
            <a:r>
              <a:rPr lang="pt-BR" sz="2000" dirty="0"/>
              <a:t> das companhias abertas;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Fiscalizar as empresas de capital aberto</a:t>
            </a:r>
            <a:r>
              <a:rPr lang="pt-BR" sz="20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Propor ao Conselho Monetário Nacional a fixação de preços máximos </a:t>
            </a:r>
            <a:r>
              <a:rPr lang="pt-BR" sz="2000" dirty="0"/>
              <a:t>de comissões, emolumentos e quaisquer outras cobranças;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Fiscalizar e Inspecionar as companhias abertas</a:t>
            </a:r>
            <a:r>
              <a:rPr lang="pt-BR" sz="2000" dirty="0"/>
              <a:t>, dando prioridade às que não apresentem lucro em balanço ou deixem de pagar o dividendo mínimo obrigatório;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2000" b="1" dirty="0"/>
              <a:t>Zelar pelo funcionamento</a:t>
            </a:r>
            <a:r>
              <a:rPr lang="pt-BR" sz="2000" dirty="0"/>
              <a:t> eficiente e regular do mercado de capitais, bem como de seu desenvolvimento.</a:t>
            </a:r>
          </a:p>
        </p:txBody>
      </p:sp>
    </p:spTree>
    <p:extLst>
      <p:ext uri="{BB962C8B-B14F-4D97-AF65-F5344CB8AC3E}">
        <p14:creationId xmlns:p14="http://schemas.microsoft.com/office/powerpoint/2010/main" val="1258286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1a1d48-4973-4a23-8b68-f77b01a7e28d" xsi:nil="true"/>
    <lcf76f155ced4ddcb4097134ff3c332f xmlns="6c78455b-d072-43e9-9bf7-ade5802a6fe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70397C1B4CF64491808625FD642B78" ma:contentTypeVersion="15" ma:contentTypeDescription="Crie um novo documento." ma:contentTypeScope="" ma:versionID="25d0890256644e976cd25b1ec52a298c">
  <xsd:schema xmlns:xsd="http://www.w3.org/2001/XMLSchema" xmlns:xs="http://www.w3.org/2001/XMLSchema" xmlns:p="http://schemas.microsoft.com/office/2006/metadata/properties" xmlns:ns2="cd1a1d48-4973-4a23-8b68-f77b01a7e28d" xmlns:ns3="6c78455b-d072-43e9-9bf7-ade5802a6fe0" targetNamespace="http://schemas.microsoft.com/office/2006/metadata/properties" ma:root="true" ma:fieldsID="625410b486571fdf3d341f39f04f759d" ns2:_="" ns3:_="">
    <xsd:import namespace="cd1a1d48-4973-4a23-8b68-f77b01a7e28d"/>
    <xsd:import namespace="6c78455b-d072-43e9-9bf7-ade5802a6f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a1d48-4973-4a23-8b68-f77b01a7e2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67f676-6484-4587-bd3f-2bddf17640c0}" ma:internalName="TaxCatchAll" ma:showField="CatchAllData" ma:web="cd1a1d48-4973-4a23-8b68-f77b01a7e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8455b-d072-43e9-9bf7-ade5802a6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c60b1e06-3324-4a44-a620-ea9d537b58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02437-E665-4E0F-A618-BA7D79548AC6}">
  <ds:schemaRefs>
    <ds:schemaRef ds:uri="http://schemas.microsoft.com/office/2006/metadata/properties"/>
    <ds:schemaRef ds:uri="http://schemas.microsoft.com/office/infopath/2007/PartnerControls"/>
    <ds:schemaRef ds:uri="cd1a1d48-4973-4a23-8b68-f77b01a7e28d"/>
    <ds:schemaRef ds:uri="6c78455b-d072-43e9-9bf7-ade5802a6fe0"/>
  </ds:schemaRefs>
</ds:datastoreItem>
</file>

<file path=customXml/itemProps2.xml><?xml version="1.0" encoding="utf-8"?>
<ds:datastoreItem xmlns:ds="http://schemas.openxmlformats.org/officeDocument/2006/customXml" ds:itemID="{81A08C9B-E3A1-4EDD-8327-7F2E5E63C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D52B83-9E52-4509-B242-EA3889F98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1a1d48-4973-4a23-8b68-f77b01a7e28d"/>
    <ds:schemaRef ds:uri="6c78455b-d072-43e9-9bf7-ade5802a6f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2749</Words>
  <Application>Microsoft Office PowerPoint</Application>
  <PresentationFormat>Widescreen</PresentationFormat>
  <Paragraphs>357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Souza</dc:creator>
  <cp:lastModifiedBy>Viviane Vieira</cp:lastModifiedBy>
  <cp:revision>3</cp:revision>
  <dcterms:created xsi:type="dcterms:W3CDTF">2025-06-25T14:45:02Z</dcterms:created>
  <dcterms:modified xsi:type="dcterms:W3CDTF">2025-08-12T18:03:11Z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2025-06-25T14:52:20Z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f1fa91c1-2ccf-480f-be7a-b791fecf192f</vt:lpwstr>
  </property>
  <property fmtid="{D5CDD505-2E9C-101B-9397-08002B2CF9AE}" pid="7" name="MSIP_Label_defa4170-0d19-0005-0004-bc88714345d2_ActionId">
    <vt:lpwstr>0a30a06a-c669-40e6-9393-168a9b561bf8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  <property fmtid="{D5CDD505-2E9C-101B-9397-08002B2CF9AE}" pid="10" name="ContentTypeId">
    <vt:lpwstr>0x0101006970397C1B4CF64491808625FD642B78</vt:lpwstr>
  </property>
  <property fmtid="{D5CDD505-2E9C-101B-9397-08002B2CF9AE}" pid="11" name="MediaServiceImageTags">
    <vt:lpwstr/>
  </property>
</Properties>
</file>